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>
  <p:sldMasterIdLst>
    <p:sldMasterId id="2147483648" r:id="rId1"/>
  </p:sldMasterIdLst>
  <p:notesMasterIdLst>
    <p:notesMasterId r:id="rId2"/>
  </p:notesMasterIdLst>
  <p:sldIdLst>
    <p:sldId id="388" r:id="rId3"/>
    <p:sldId id="389" r:id="rId4"/>
    <p:sldId id="631" r:id="rId5"/>
    <p:sldId id="632" r:id="rId6"/>
    <p:sldId id="633" r:id="rId7"/>
    <p:sldId id="634" r:id="rId8"/>
    <p:sldId id="635" r:id="rId9"/>
    <p:sldId id="565" r:id="rId10"/>
    <p:sldId id="636" r:id="rId11"/>
    <p:sldId id="566" r:id="rId12"/>
    <p:sldId id="637" r:id="rId13"/>
    <p:sldId id="567" r:id="rId14"/>
    <p:sldId id="638" r:id="rId15"/>
    <p:sldId id="568" r:id="rId16"/>
    <p:sldId id="569" r:id="rId17"/>
    <p:sldId id="639" r:id="rId18"/>
    <p:sldId id="571" r:id="rId19"/>
    <p:sldId id="610" r:id="rId20"/>
    <p:sldId id="611" r:id="rId21"/>
    <p:sldId id="612" r:id="rId22"/>
    <p:sldId id="613" r:id="rId23"/>
    <p:sldId id="614" r:id="rId24"/>
    <p:sldId id="615" r:id="rId25"/>
    <p:sldId id="616" r:id="rId26"/>
    <p:sldId id="617" r:id="rId27"/>
    <p:sldId id="618" r:id="rId28"/>
    <p:sldId id="619" r:id="rId29"/>
    <p:sldId id="620" r:id="rId30"/>
    <p:sldId id="621" r:id="rId31"/>
    <p:sldId id="622" r:id="rId32"/>
    <p:sldId id="623" r:id="rId33"/>
    <p:sldId id="624" r:id="rId34"/>
    <p:sldId id="625" r:id="rId35"/>
    <p:sldId id="573" r:id="rId36"/>
    <p:sldId id="572" r:id="rId37"/>
    <p:sldId id="576" r:id="rId38"/>
    <p:sldId id="481" r:id="rId39"/>
    <p:sldId id="577" r:id="rId40"/>
    <p:sldId id="592" r:id="rId41"/>
    <p:sldId id="482" r:id="rId42"/>
    <p:sldId id="593" r:id="rId43"/>
    <p:sldId id="594" r:id="rId44"/>
    <p:sldId id="595" r:id="rId45"/>
    <p:sldId id="596" r:id="rId46"/>
    <p:sldId id="597" r:id="rId47"/>
    <p:sldId id="598" r:id="rId48"/>
    <p:sldId id="599" r:id="rId49"/>
    <p:sldId id="600" r:id="rId50"/>
    <p:sldId id="601" r:id="rId51"/>
    <p:sldId id="483" r:id="rId52"/>
    <p:sldId id="602" r:id="rId53"/>
    <p:sldId id="603" r:id="rId54"/>
    <p:sldId id="604" r:id="rId55"/>
    <p:sldId id="605" r:id="rId56"/>
    <p:sldId id="490" r:id="rId57"/>
  </p:sldIdLst>
  <p:sldSz cx="12192000" cy="6858000" type="screen4x3"/>
  <p:notesSz cx="6858000" cy="9144000"/>
  <p:defaultTextStyle>
    <a:defPPr>
      <a:defRPr lang="en-US"/>
    </a:defPPr>
    <a:lvl1pPr marL="0" algn="l" defTabSz="347390" rtl="0" eaLnBrk="1" latinLnBrk="0" hangingPunct="1">
      <a:defRPr sz="684" kern="1200">
        <a:solidFill>
          <a:schemeClr val="tx1"/>
        </a:solidFill>
        <a:latin typeface="+mn-lt"/>
        <a:ea typeface="+mn-ea"/>
        <a:cs typeface="+mn-cs"/>
      </a:defRPr>
    </a:lvl1pPr>
    <a:lvl2pPr marL="173696" algn="l" defTabSz="347390" rtl="0" eaLnBrk="1" latinLnBrk="0" hangingPunct="1">
      <a:defRPr sz="684" kern="1200">
        <a:solidFill>
          <a:schemeClr val="tx1"/>
        </a:solidFill>
        <a:latin typeface="+mn-lt"/>
        <a:ea typeface="+mn-ea"/>
        <a:cs typeface="+mn-cs"/>
      </a:defRPr>
    </a:lvl2pPr>
    <a:lvl3pPr marL="347390" algn="l" defTabSz="347390" rtl="0" eaLnBrk="1" latinLnBrk="0" hangingPunct="1">
      <a:defRPr sz="684" kern="1200">
        <a:solidFill>
          <a:schemeClr val="tx1"/>
        </a:solidFill>
        <a:latin typeface="+mn-lt"/>
        <a:ea typeface="+mn-ea"/>
        <a:cs typeface="+mn-cs"/>
      </a:defRPr>
    </a:lvl3pPr>
    <a:lvl4pPr marL="521086" algn="l" defTabSz="347390" rtl="0" eaLnBrk="1" latinLnBrk="0" hangingPunct="1">
      <a:defRPr sz="684" kern="1200">
        <a:solidFill>
          <a:schemeClr val="tx1"/>
        </a:solidFill>
        <a:latin typeface="+mn-lt"/>
        <a:ea typeface="+mn-ea"/>
        <a:cs typeface="+mn-cs"/>
      </a:defRPr>
    </a:lvl4pPr>
    <a:lvl5pPr marL="694780" algn="l" defTabSz="347390" rtl="0" eaLnBrk="1" latinLnBrk="0" hangingPunct="1">
      <a:defRPr sz="684" kern="1200">
        <a:solidFill>
          <a:schemeClr val="tx1"/>
        </a:solidFill>
        <a:latin typeface="+mn-lt"/>
        <a:ea typeface="+mn-ea"/>
        <a:cs typeface="+mn-cs"/>
      </a:defRPr>
    </a:lvl5pPr>
    <a:lvl6pPr marL="868476" algn="l" defTabSz="347390" rtl="0" eaLnBrk="1" latinLnBrk="0" hangingPunct="1">
      <a:defRPr sz="684" kern="1200">
        <a:solidFill>
          <a:schemeClr val="tx1"/>
        </a:solidFill>
        <a:latin typeface="+mn-lt"/>
        <a:ea typeface="+mn-ea"/>
        <a:cs typeface="+mn-cs"/>
      </a:defRPr>
    </a:lvl6pPr>
    <a:lvl7pPr marL="1042170" algn="l" defTabSz="347390" rtl="0" eaLnBrk="1" latinLnBrk="0" hangingPunct="1">
      <a:defRPr sz="684" kern="1200">
        <a:solidFill>
          <a:schemeClr val="tx1"/>
        </a:solidFill>
        <a:latin typeface="+mn-lt"/>
        <a:ea typeface="+mn-ea"/>
        <a:cs typeface="+mn-cs"/>
      </a:defRPr>
    </a:lvl7pPr>
    <a:lvl8pPr marL="1215866" algn="l" defTabSz="347390" rtl="0" eaLnBrk="1" latinLnBrk="0" hangingPunct="1">
      <a:defRPr sz="684" kern="1200">
        <a:solidFill>
          <a:schemeClr val="tx1"/>
        </a:solidFill>
        <a:latin typeface="+mn-lt"/>
        <a:ea typeface="+mn-ea"/>
        <a:cs typeface="+mn-cs"/>
      </a:defRPr>
    </a:lvl8pPr>
    <a:lvl9pPr marL="1389560" algn="l" defTabSz="347390" rtl="0" eaLnBrk="1" latinLnBrk="0" hangingPunct="1">
      <a:defRPr sz="684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0151" autoAdjust="0"/>
    <p:restoredTop sz="89750" autoAdjust="0"/>
  </p:normalViewPr>
  <p:slideViewPr>
    <p:cSldViewPr>
      <p:cViewPr varScale="1">
        <p:scale>
          <a:sx n="58" d="100"/>
          <a:sy n="58" d="100"/>
        </p:scale>
        <p:origin x="84" y="408"/>
      </p:cViewPr>
      <p:guideLst>
        <p:guide orient="horz" pos="904"/>
        <p:guide pos="12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presProps" Target="presProps.xml"  /><Relationship Id="rId59" Type="http://schemas.openxmlformats.org/officeDocument/2006/relationships/viewProps" Target="viewProps.xml"  /><Relationship Id="rId6" Type="http://schemas.openxmlformats.org/officeDocument/2006/relationships/slide" Target="slides/slide4.xml"  /><Relationship Id="rId60" Type="http://schemas.openxmlformats.org/officeDocument/2006/relationships/theme" Target="theme/theme1.xml"  /><Relationship Id="rId61" Type="http://schemas.openxmlformats.org/officeDocument/2006/relationships/tableStyles" Target="tableStyles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D950F9EF-D10B-4865-9470-1A88E229029C}" type="datetime1">
              <a:rPr lang="ko-KR" altLang="en-US" smtClean="0"/>
              <a:t>2024-01-14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/>
            <a:r>
              <a:rPr lang="ko-KR" altLang="en-US"/>
              <a:t>두 번째 수준</a:t>
            </a:r>
            <a:endParaRPr lang="ko-KR" altLang="en-US"/>
          </a:p>
          <a:p>
            <a:pPr lvl="2"/>
            <a:r>
              <a:rPr lang="ko-KR" altLang="en-US"/>
              <a:t>세 번째 수준</a:t>
            </a:r>
            <a:endParaRPr lang="ko-KR" altLang="en-US"/>
          </a:p>
          <a:p>
            <a:pPr lvl="3"/>
            <a:r>
              <a:rPr lang="ko-KR" altLang="en-US"/>
              <a:t>네 번째 수준</a:t>
            </a:r>
            <a:endParaRPr lang="ko-KR" altLang="en-US"/>
          </a:p>
          <a:p>
            <a:pPr lvl="4"/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1E6E885F-C4B7-4CB3-8643-83206473A3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90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7390" rtl="0" eaLnBrk="1" latinLnBrk="1" hangingPunct="1">
      <a:defRPr sz="456" kern="1200">
        <a:solidFill>
          <a:schemeClr val="tx1"/>
        </a:solidFill>
        <a:latin typeface="+mn-lt"/>
        <a:ea typeface="+mn-ea"/>
        <a:cs typeface="+mn-cs"/>
      </a:defRPr>
    </a:lvl1pPr>
    <a:lvl2pPr marL="173696" algn="l" defTabSz="347390" rtl="0" eaLnBrk="1" latinLnBrk="1" hangingPunct="1">
      <a:defRPr sz="456" kern="1200">
        <a:solidFill>
          <a:schemeClr val="tx1"/>
        </a:solidFill>
        <a:latin typeface="+mn-lt"/>
        <a:ea typeface="+mn-ea"/>
        <a:cs typeface="+mn-cs"/>
      </a:defRPr>
    </a:lvl2pPr>
    <a:lvl3pPr marL="347390" algn="l" defTabSz="347390" rtl="0" eaLnBrk="1" latinLnBrk="1" hangingPunct="1">
      <a:defRPr sz="456" kern="1200">
        <a:solidFill>
          <a:schemeClr val="tx1"/>
        </a:solidFill>
        <a:latin typeface="+mn-lt"/>
        <a:ea typeface="+mn-ea"/>
        <a:cs typeface="+mn-cs"/>
      </a:defRPr>
    </a:lvl3pPr>
    <a:lvl4pPr marL="521086" algn="l" defTabSz="347390" rtl="0" eaLnBrk="1" latinLnBrk="1" hangingPunct="1">
      <a:defRPr sz="456" kern="1200">
        <a:solidFill>
          <a:schemeClr val="tx1"/>
        </a:solidFill>
        <a:latin typeface="+mn-lt"/>
        <a:ea typeface="+mn-ea"/>
        <a:cs typeface="+mn-cs"/>
      </a:defRPr>
    </a:lvl4pPr>
    <a:lvl5pPr marL="694780" algn="l" defTabSz="347390" rtl="0" eaLnBrk="1" latinLnBrk="1" hangingPunct="1">
      <a:defRPr sz="456" kern="1200">
        <a:solidFill>
          <a:schemeClr val="tx1"/>
        </a:solidFill>
        <a:latin typeface="+mn-lt"/>
        <a:ea typeface="+mn-ea"/>
        <a:cs typeface="+mn-cs"/>
      </a:defRPr>
    </a:lvl5pPr>
    <a:lvl6pPr marL="868476" algn="l" defTabSz="347390" rtl="0" eaLnBrk="1" latinLnBrk="1" hangingPunct="1">
      <a:defRPr sz="456" kern="1200">
        <a:solidFill>
          <a:schemeClr val="tx1"/>
        </a:solidFill>
        <a:latin typeface="+mn-lt"/>
        <a:ea typeface="+mn-ea"/>
        <a:cs typeface="+mn-cs"/>
      </a:defRPr>
    </a:lvl6pPr>
    <a:lvl7pPr marL="1042170" algn="l" defTabSz="347390" rtl="0" eaLnBrk="1" latinLnBrk="1" hangingPunct="1">
      <a:defRPr sz="456" kern="1200">
        <a:solidFill>
          <a:schemeClr val="tx1"/>
        </a:solidFill>
        <a:latin typeface="+mn-lt"/>
        <a:ea typeface="+mn-ea"/>
        <a:cs typeface="+mn-cs"/>
      </a:defRPr>
    </a:lvl7pPr>
    <a:lvl8pPr marL="1215866" algn="l" defTabSz="347390" rtl="0" eaLnBrk="1" latinLnBrk="1" hangingPunct="1">
      <a:defRPr sz="456" kern="1200">
        <a:solidFill>
          <a:schemeClr val="tx1"/>
        </a:solidFill>
        <a:latin typeface="+mn-lt"/>
        <a:ea typeface="+mn-ea"/>
        <a:cs typeface="+mn-cs"/>
      </a:defRPr>
    </a:lvl8pPr>
    <a:lvl9pPr marL="1389560" algn="l" defTabSz="347390" rtl="0" eaLnBrk="1" latinLnBrk="1" hangingPunct="1">
      <a:defRPr sz="4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7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8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9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2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4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5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6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7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8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9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0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2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3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4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5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6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7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8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9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0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2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3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223799"/>
      </p:ext>
    </p:extLst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/>
            <a:fld id="{1E6E885F-C4B7-4CB3-8643-83206473A37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92270"/>
      </p:ext>
    </p:extLst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/>
            <a:fld id="{1E6E885F-C4B7-4CB3-8643-83206473A37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92270"/>
      </p:ext>
    </p:extLst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/>
            <a:fld id="{1E6E885F-C4B7-4CB3-8643-83206473A37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92270"/>
      </p:ext>
    </p:extLst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/>
            <a:fld id="{1E6E885F-C4B7-4CB3-8643-83206473A37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92270"/>
      </p:ext>
    </p:extLst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/>
            <a:fld id="{1E6E885F-C4B7-4CB3-8643-83206473A37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92270"/>
      </p:ext>
    </p:extLst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/>
            <a:fld id="{1E6E885F-C4B7-4CB3-8643-83206473A37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92270"/>
      </p:ext>
    </p:extLst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/>
            <a:fld id="{1E6E885F-C4B7-4CB3-8643-83206473A37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92270"/>
      </p:ext>
    </p:extLst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/>
            <a:fld id="{1E6E885F-C4B7-4CB3-8643-83206473A37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92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300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725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8445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28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492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291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378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196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9556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4416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85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81878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/>
            <a:fld id="{1E6E885F-C4B7-4CB3-8643-83206473A37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922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487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8755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3299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551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6700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92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6700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7101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7101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670098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/>
            <a:fld id="{1E6E885F-C4B7-4CB3-8643-83206473A37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922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9742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9742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9742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9742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9742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9742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9742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9742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9742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974222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/>
            <a:fld id="{1E6E885F-C4B7-4CB3-8643-83206473A37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922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6642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6642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6642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E6E885F-C4B7-4CB3-8643-83206473A379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7101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E885F-C4B7-4CB3-8643-83206473A379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030825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/>
            <a:fld id="{1E6E885F-C4B7-4CB3-8643-83206473A37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92270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/>
            <a:fld id="{1E6E885F-C4B7-4CB3-8643-83206473A37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92270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/>
            <a:fld id="{1E6E885F-C4B7-4CB3-8643-83206473A37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92270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pPr lvl="0"/>
            <a:fld id="{1E6E885F-C4B7-4CB3-8643-83206473A37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92270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616" y="899564"/>
            <a:ext cx="3282307" cy="6207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9234" y="1640935"/>
            <a:ext cx="2703076" cy="7400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3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86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79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72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65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58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51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4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99615" y="115968"/>
            <a:ext cx="868845" cy="24707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3077" y="115968"/>
            <a:ext cx="2542179" cy="24707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35" y="1860797"/>
            <a:ext cx="3282307" cy="575131"/>
          </a:xfrm>
        </p:spPr>
        <p:txBody>
          <a:bodyPr anchor="t"/>
          <a:lstStyle>
            <a:lvl1pPr algn="l">
              <a:defRPr sz="168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5035" y="1227351"/>
            <a:ext cx="3282307" cy="633448"/>
          </a:xfrm>
        </p:spPr>
        <p:txBody>
          <a:bodyPr anchor="b"/>
          <a:lstStyle>
            <a:lvl1pPr marL="0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1pPr>
            <a:lvl2pPr marL="19307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2pPr>
            <a:lvl3pPr marL="386145" indent="0">
              <a:buNone/>
              <a:defRPr sz="676">
                <a:solidFill>
                  <a:schemeClr val="tx1">
                    <a:tint val="75000"/>
                  </a:schemeClr>
                </a:solidFill>
              </a:defRPr>
            </a:lvl3pPr>
            <a:lvl4pPr marL="579219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4pPr>
            <a:lvl5pPr marL="772291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5pPr>
            <a:lvl6pPr marL="965365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6pPr>
            <a:lvl7pPr marL="1158436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7pPr>
            <a:lvl8pPr marL="1351510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8pPr>
            <a:lvl9pPr marL="1544584" indent="0">
              <a:buNone/>
              <a:defRPr sz="5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3077" y="675682"/>
            <a:ext cx="1705512" cy="1911071"/>
          </a:xfrm>
        </p:spPr>
        <p:txBody>
          <a:bodyPr/>
          <a:lstStyle>
            <a:lvl1pPr>
              <a:defRPr sz="1183"/>
            </a:lvl1pPr>
            <a:lvl2pPr>
              <a:defRPr sz="1013"/>
            </a:lvl2pPr>
            <a:lvl3pPr>
              <a:defRPr sz="844"/>
            </a:lvl3pPr>
            <a:lvl4pPr>
              <a:defRPr sz="760"/>
            </a:lvl4pPr>
            <a:lvl5pPr>
              <a:defRPr sz="76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62948" y="675682"/>
            <a:ext cx="1705512" cy="1911071"/>
          </a:xfrm>
        </p:spPr>
        <p:txBody>
          <a:bodyPr/>
          <a:lstStyle>
            <a:lvl1pPr>
              <a:defRPr sz="1183"/>
            </a:lvl1pPr>
            <a:lvl2pPr>
              <a:defRPr sz="1013"/>
            </a:lvl2pPr>
            <a:lvl3pPr>
              <a:defRPr sz="844"/>
            </a:lvl3pPr>
            <a:lvl4pPr>
              <a:defRPr sz="760"/>
            </a:lvl4pPr>
            <a:lvl5pPr>
              <a:defRPr sz="76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81" y="648197"/>
            <a:ext cx="1706183" cy="270137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3073" indent="0">
              <a:buNone/>
              <a:defRPr sz="844" b="1"/>
            </a:lvl2pPr>
            <a:lvl3pPr marL="386145" indent="0">
              <a:buNone/>
              <a:defRPr sz="760" b="1"/>
            </a:lvl3pPr>
            <a:lvl4pPr marL="579219" indent="0">
              <a:buNone/>
              <a:defRPr sz="676" b="1"/>
            </a:lvl4pPr>
            <a:lvl5pPr marL="772291" indent="0">
              <a:buNone/>
              <a:defRPr sz="676" b="1"/>
            </a:lvl5pPr>
            <a:lvl6pPr marL="965365" indent="0">
              <a:buNone/>
              <a:defRPr sz="676" b="1"/>
            </a:lvl6pPr>
            <a:lvl7pPr marL="1158436" indent="0">
              <a:buNone/>
              <a:defRPr sz="676" b="1"/>
            </a:lvl7pPr>
            <a:lvl8pPr marL="1351510" indent="0">
              <a:buNone/>
              <a:defRPr sz="676" b="1"/>
            </a:lvl8pPr>
            <a:lvl9pPr marL="1544584" indent="0">
              <a:buNone/>
              <a:defRPr sz="6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3081" y="918335"/>
            <a:ext cx="1706183" cy="1668416"/>
          </a:xfrm>
        </p:spPr>
        <p:txBody>
          <a:bodyPr/>
          <a:lstStyle>
            <a:lvl1pPr>
              <a:defRPr sz="1013"/>
            </a:lvl1pPr>
            <a:lvl2pPr>
              <a:defRPr sz="844"/>
            </a:lvl2pPr>
            <a:lvl3pPr>
              <a:defRPr sz="760"/>
            </a:lvl3pPr>
            <a:lvl4pPr>
              <a:defRPr sz="676"/>
            </a:lvl4pPr>
            <a:lvl5pPr>
              <a:defRPr sz="676"/>
            </a:lvl5pPr>
            <a:lvl6pPr>
              <a:defRPr sz="676"/>
            </a:lvl6pPr>
            <a:lvl7pPr>
              <a:defRPr sz="676"/>
            </a:lvl7pPr>
            <a:lvl8pPr>
              <a:defRPr sz="676"/>
            </a:lvl8pPr>
            <a:lvl9pPr>
              <a:defRPr sz="6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61608" y="648197"/>
            <a:ext cx="1706853" cy="270137"/>
          </a:xfrm>
        </p:spPr>
        <p:txBody>
          <a:bodyPr anchor="b"/>
          <a:lstStyle>
            <a:lvl1pPr marL="0" indent="0">
              <a:buNone/>
              <a:defRPr sz="1013" b="1"/>
            </a:lvl1pPr>
            <a:lvl2pPr marL="193073" indent="0">
              <a:buNone/>
              <a:defRPr sz="844" b="1"/>
            </a:lvl2pPr>
            <a:lvl3pPr marL="386145" indent="0">
              <a:buNone/>
              <a:defRPr sz="760" b="1"/>
            </a:lvl3pPr>
            <a:lvl4pPr marL="579219" indent="0">
              <a:buNone/>
              <a:defRPr sz="676" b="1"/>
            </a:lvl4pPr>
            <a:lvl5pPr marL="772291" indent="0">
              <a:buNone/>
              <a:defRPr sz="676" b="1"/>
            </a:lvl5pPr>
            <a:lvl6pPr marL="965365" indent="0">
              <a:buNone/>
              <a:defRPr sz="676" b="1"/>
            </a:lvl6pPr>
            <a:lvl7pPr marL="1158436" indent="0">
              <a:buNone/>
              <a:defRPr sz="676" b="1"/>
            </a:lvl7pPr>
            <a:lvl8pPr marL="1351510" indent="0">
              <a:buNone/>
              <a:defRPr sz="676" b="1"/>
            </a:lvl8pPr>
            <a:lvl9pPr marL="1544584" indent="0">
              <a:buNone/>
              <a:defRPr sz="6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61608" y="918335"/>
            <a:ext cx="1706853" cy="1668416"/>
          </a:xfrm>
        </p:spPr>
        <p:txBody>
          <a:bodyPr/>
          <a:lstStyle>
            <a:lvl1pPr>
              <a:defRPr sz="1013"/>
            </a:lvl1pPr>
            <a:lvl2pPr>
              <a:defRPr sz="844"/>
            </a:lvl2pPr>
            <a:lvl3pPr>
              <a:defRPr sz="760"/>
            </a:lvl3pPr>
            <a:lvl4pPr>
              <a:defRPr sz="676"/>
            </a:lvl4pPr>
            <a:lvl5pPr>
              <a:defRPr sz="676"/>
            </a:lvl5pPr>
            <a:lvl6pPr>
              <a:defRPr sz="676"/>
            </a:lvl6pPr>
            <a:lvl7pPr>
              <a:defRPr sz="676"/>
            </a:lvl7pPr>
            <a:lvl8pPr>
              <a:defRPr sz="676"/>
            </a:lvl8pPr>
            <a:lvl9pPr>
              <a:defRPr sz="6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77" y="115297"/>
            <a:ext cx="1270419" cy="490671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9753" y="115295"/>
            <a:ext cx="2158707" cy="2471455"/>
          </a:xfrm>
        </p:spPr>
        <p:txBody>
          <a:bodyPr/>
          <a:lstStyle>
            <a:lvl1pPr>
              <a:defRPr sz="1351"/>
            </a:lvl1pPr>
            <a:lvl2pPr>
              <a:defRPr sz="1183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077" y="605969"/>
            <a:ext cx="1270419" cy="1980783"/>
          </a:xfrm>
        </p:spPr>
        <p:txBody>
          <a:bodyPr/>
          <a:lstStyle>
            <a:lvl1pPr marL="0" indent="0">
              <a:buNone/>
              <a:defRPr sz="591"/>
            </a:lvl1pPr>
            <a:lvl2pPr marL="193073" indent="0">
              <a:buNone/>
              <a:defRPr sz="507"/>
            </a:lvl2pPr>
            <a:lvl3pPr marL="386145" indent="0">
              <a:buNone/>
              <a:defRPr sz="423"/>
            </a:lvl3pPr>
            <a:lvl4pPr marL="579219" indent="0">
              <a:buNone/>
              <a:defRPr sz="380"/>
            </a:lvl4pPr>
            <a:lvl5pPr marL="772291" indent="0">
              <a:buNone/>
              <a:defRPr sz="380"/>
            </a:lvl5pPr>
            <a:lvl6pPr marL="965365" indent="0">
              <a:buNone/>
              <a:defRPr sz="380"/>
            </a:lvl6pPr>
            <a:lvl7pPr marL="1158436" indent="0">
              <a:buNone/>
              <a:defRPr sz="380"/>
            </a:lvl7pPr>
            <a:lvl8pPr marL="1351510" indent="0">
              <a:buNone/>
              <a:defRPr sz="380"/>
            </a:lvl8pPr>
            <a:lvl9pPr marL="1544584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889" y="2027038"/>
            <a:ext cx="2316923" cy="239303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6889" y="258741"/>
            <a:ext cx="2316923" cy="1737459"/>
          </a:xfrm>
        </p:spPr>
        <p:txBody>
          <a:bodyPr/>
          <a:lstStyle>
            <a:lvl1pPr marL="0" indent="0">
              <a:buNone/>
              <a:defRPr sz="1351"/>
            </a:lvl1pPr>
            <a:lvl2pPr marL="193073" indent="0">
              <a:buNone/>
              <a:defRPr sz="1183"/>
            </a:lvl2pPr>
            <a:lvl3pPr marL="386145" indent="0">
              <a:buNone/>
              <a:defRPr sz="1013"/>
            </a:lvl3pPr>
            <a:lvl4pPr marL="579219" indent="0">
              <a:buNone/>
              <a:defRPr sz="844"/>
            </a:lvl4pPr>
            <a:lvl5pPr marL="772291" indent="0">
              <a:buNone/>
              <a:defRPr sz="844"/>
            </a:lvl5pPr>
            <a:lvl6pPr marL="965365" indent="0">
              <a:buNone/>
              <a:defRPr sz="844"/>
            </a:lvl6pPr>
            <a:lvl7pPr marL="1158436" indent="0">
              <a:buNone/>
              <a:defRPr sz="844"/>
            </a:lvl7pPr>
            <a:lvl8pPr marL="1351510" indent="0">
              <a:buNone/>
              <a:defRPr sz="844"/>
            </a:lvl8pPr>
            <a:lvl9pPr marL="1544584" indent="0">
              <a:buNone/>
              <a:defRPr sz="84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6889" y="2266340"/>
            <a:ext cx="2316923" cy="339849"/>
          </a:xfrm>
        </p:spPr>
        <p:txBody>
          <a:bodyPr/>
          <a:lstStyle>
            <a:lvl1pPr marL="0" indent="0">
              <a:buNone/>
              <a:defRPr sz="591"/>
            </a:lvl1pPr>
            <a:lvl2pPr marL="193073" indent="0">
              <a:buNone/>
              <a:defRPr sz="507"/>
            </a:lvl2pPr>
            <a:lvl3pPr marL="386145" indent="0">
              <a:buNone/>
              <a:defRPr sz="423"/>
            </a:lvl3pPr>
            <a:lvl4pPr marL="579219" indent="0">
              <a:buNone/>
              <a:defRPr sz="380"/>
            </a:lvl4pPr>
            <a:lvl5pPr marL="772291" indent="0">
              <a:buNone/>
              <a:defRPr sz="380"/>
            </a:lvl5pPr>
            <a:lvl6pPr marL="965365" indent="0">
              <a:buNone/>
              <a:defRPr sz="380"/>
            </a:lvl6pPr>
            <a:lvl7pPr marL="1158436" indent="0">
              <a:buNone/>
              <a:defRPr sz="380"/>
            </a:lvl7pPr>
            <a:lvl8pPr marL="1351510" indent="0">
              <a:buNone/>
              <a:defRPr sz="380"/>
            </a:lvl8pPr>
            <a:lvl9pPr marL="1544584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3079" y="115968"/>
            <a:ext cx="3475384" cy="482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79" y="675682"/>
            <a:ext cx="3475384" cy="1911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081" y="2683949"/>
            <a:ext cx="901025" cy="154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9362" y="2683949"/>
            <a:ext cx="1222820" cy="154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67440" y="2683949"/>
            <a:ext cx="901025" cy="154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86145" rtl="0" eaLnBrk="1" latinLnBrk="0" hangingPunct="1">
        <a:spcBef>
          <a:spcPct val="0"/>
        </a:spcBef>
        <a:buNone/>
        <a:defRPr sz="185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804" indent="-144804" algn="l" defTabSz="386145" rtl="0" eaLnBrk="1" latinLnBrk="0" hangingPunct="1">
        <a:spcBef>
          <a:spcPct val="20000"/>
        </a:spcBef>
        <a:buFont typeface="Arial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13744" indent="-120670" algn="l" defTabSz="386145" rtl="0" eaLnBrk="1" latinLnBrk="0" hangingPunct="1">
        <a:spcBef>
          <a:spcPct val="20000"/>
        </a:spcBef>
        <a:buFont typeface="Arial" pitchFamily="34" charset="0"/>
        <a:buChar char="–"/>
        <a:defRPr sz="1183" kern="1200">
          <a:solidFill>
            <a:schemeClr val="tx1"/>
          </a:solidFill>
          <a:latin typeface="+mn-lt"/>
          <a:ea typeface="+mn-ea"/>
          <a:cs typeface="+mn-cs"/>
        </a:defRPr>
      </a:lvl2pPr>
      <a:lvl3pPr marL="482683" indent="-96536" algn="l" defTabSz="386145" rtl="0" eaLnBrk="1" latinLnBrk="0" hangingPunct="1">
        <a:spcBef>
          <a:spcPct val="20000"/>
        </a:spcBef>
        <a:buFont typeface="Arial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675755" indent="-96536" algn="l" defTabSz="386145" rtl="0" eaLnBrk="1" latinLnBrk="0" hangingPunct="1">
        <a:spcBef>
          <a:spcPct val="20000"/>
        </a:spcBef>
        <a:buFont typeface="Arial" pitchFamily="34" charset="0"/>
        <a:buChar char="–"/>
        <a:defRPr sz="844" kern="1200">
          <a:solidFill>
            <a:schemeClr val="tx1"/>
          </a:solidFill>
          <a:latin typeface="+mn-lt"/>
          <a:ea typeface="+mn-ea"/>
          <a:cs typeface="+mn-cs"/>
        </a:defRPr>
      </a:lvl4pPr>
      <a:lvl5pPr marL="868829" indent="-96536" algn="l" defTabSz="386145" rtl="0" eaLnBrk="1" latinLnBrk="0" hangingPunct="1">
        <a:spcBef>
          <a:spcPct val="20000"/>
        </a:spcBef>
        <a:buFont typeface="Arial" pitchFamily="34" charset="0"/>
        <a:buChar char="»"/>
        <a:defRPr sz="844" kern="1200">
          <a:solidFill>
            <a:schemeClr val="tx1"/>
          </a:solidFill>
          <a:latin typeface="+mn-lt"/>
          <a:ea typeface="+mn-ea"/>
          <a:cs typeface="+mn-cs"/>
        </a:defRPr>
      </a:lvl5pPr>
      <a:lvl6pPr marL="1061900" indent="-96536" algn="l" defTabSz="386145" rtl="0" eaLnBrk="1" latinLnBrk="0" hangingPunct="1">
        <a:spcBef>
          <a:spcPct val="20000"/>
        </a:spcBef>
        <a:buFont typeface="Arial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6pPr>
      <a:lvl7pPr marL="1254973" indent="-96536" algn="l" defTabSz="386145" rtl="0" eaLnBrk="1" latinLnBrk="0" hangingPunct="1">
        <a:spcBef>
          <a:spcPct val="20000"/>
        </a:spcBef>
        <a:buFont typeface="Arial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7pPr>
      <a:lvl8pPr marL="1448046" indent="-96536" algn="l" defTabSz="386145" rtl="0" eaLnBrk="1" latinLnBrk="0" hangingPunct="1">
        <a:spcBef>
          <a:spcPct val="20000"/>
        </a:spcBef>
        <a:buFont typeface="Arial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8pPr>
      <a:lvl9pPr marL="1641120" indent="-96536" algn="l" defTabSz="386145" rtl="0" eaLnBrk="1" latinLnBrk="0" hangingPunct="1">
        <a:spcBef>
          <a:spcPct val="20000"/>
        </a:spcBef>
        <a:buFont typeface="Arial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614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3073" algn="l" defTabSz="38614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6145" algn="l" defTabSz="38614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9219" algn="l" defTabSz="38614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2291" algn="l" defTabSz="38614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5365" algn="l" defTabSz="38614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8436" algn="l" defTabSz="38614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1510" algn="l" defTabSz="38614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4584" algn="l" defTabSz="38614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.gif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.png"  /><Relationship Id="rId4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6.gif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9.png"  /><Relationship Id="rId4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8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9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2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24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24.jpeg"  /><Relationship Id="rId4" Type="http://schemas.openxmlformats.org/officeDocument/2006/relationships/image" Target="../media/image25.jpeg"  /><Relationship Id="rId5" Type="http://schemas.openxmlformats.org/officeDocument/2006/relationships/image" Target="../media/image2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1.jpeg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27.jpeg"  /><Relationship Id="rId4" Type="http://schemas.openxmlformats.org/officeDocument/2006/relationships/image" Target="../media/image24.jpeg"  /><Relationship Id="rId5" Type="http://schemas.openxmlformats.org/officeDocument/2006/relationships/image" Target="../media/image25.jpeg"  /><Relationship Id="rId6" Type="http://schemas.openxmlformats.org/officeDocument/2006/relationships/image" Target="../media/image26.png"  /><Relationship Id="rId7" Type="http://schemas.openxmlformats.org/officeDocument/2006/relationships/image" Target="../media/image28.jpeg"  /><Relationship Id="rId8" Type="http://schemas.openxmlformats.org/officeDocument/2006/relationships/image" Target="../media/image29.jpeg"  /><Relationship Id="rId9" Type="http://schemas.openxmlformats.org/officeDocument/2006/relationships/image" Target="../media/image30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5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3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3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3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3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3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4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44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6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7.xml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4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9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0.xml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1.xml"  /><Relationship Id="rId3" Type="http://schemas.openxmlformats.org/officeDocument/2006/relationships/image" Target="../media/image51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2.xml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54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4.xml"  /><Relationship Id="rId3" Type="http://schemas.openxmlformats.org/officeDocument/2006/relationships/image" Target="../media/image5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56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6.xml"  /><Relationship Id="rId3" Type="http://schemas.openxmlformats.org/officeDocument/2006/relationships/image" Target="../media/image57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7.xml"  /><Relationship Id="rId3" Type="http://schemas.openxmlformats.org/officeDocument/2006/relationships/image" Target="../media/image58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8.xml"  /><Relationship Id="rId3" Type="http://schemas.openxmlformats.org/officeDocument/2006/relationships/image" Target="../media/image59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6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0.xml"  /><Relationship Id="rId3" Type="http://schemas.openxmlformats.org/officeDocument/2006/relationships/image" Target="../media/image61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1.xml"  /><Relationship Id="rId3" Type="http://schemas.openxmlformats.org/officeDocument/2006/relationships/image" Target="../media/image62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2.xml"  /><Relationship Id="rId3" Type="http://schemas.openxmlformats.org/officeDocument/2006/relationships/image" Target="../media/image63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3.xml"  /><Relationship Id="rId3" Type="http://schemas.openxmlformats.org/officeDocument/2006/relationships/image" Target="../media/image64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4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3" y="297"/>
            <a:ext cx="12220820" cy="6858084"/>
          </a:xfrm>
          <a:prstGeom prst="rect">
            <a:avLst/>
          </a:prstGeom>
        </p:spPr>
      </p:pic>
      <p:sp>
        <p:nvSpPr>
          <p:cNvPr id="18" name="AutoShape 3"/>
          <p:cNvSpPr>
            <a:spLocks noChangeAspect="1" noChangeArrowheads="1" noTextEdit="1"/>
          </p:cNvSpPr>
          <p:nvPr/>
        </p:nvSpPr>
        <p:spPr>
          <a:xfrm>
            <a:off x="151" y="297"/>
            <a:ext cx="12191703" cy="6858084"/>
          </a:xfrm>
          <a:prstGeom prst="rect">
            <a:avLst/>
          </a:prstGeom>
          <a:noFill/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/>
          </a:p>
        </p:txBody>
      </p:sp>
      <p:sp>
        <p:nvSpPr>
          <p:cNvPr id="27" name="Freeform 14"/>
          <p:cNvSpPr/>
          <p:nvPr/>
        </p:nvSpPr>
        <p:spPr>
          <a:xfrm>
            <a:off x="5537944" y="5905143"/>
            <a:ext cx="6085795" cy="0"/>
          </a:xfrm>
          <a:custGeom>
            <a:avLst/>
            <a:gdLst>
              <a:gd name="T0" fmla="*/ 0 w 9078"/>
              <a:gd name="T1" fmla="*/ 9078 w 9078"/>
              <a:gd name="T2" fmla="*/ 0 w 9078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9078">
                <a:moveTo>
                  <a:pt x="0" y="0"/>
                </a:moveTo>
                <a:lnTo>
                  <a:pt x="907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844"/>
          </a:p>
        </p:txBody>
      </p:sp>
      <p:sp>
        <p:nvSpPr>
          <p:cNvPr id="8" name="한쪽 모서리가 잘린 사각형 7"/>
          <p:cNvSpPr/>
          <p:nvPr/>
        </p:nvSpPr>
        <p:spPr>
          <a:xfrm flipH="1">
            <a:off x="4991488" y="4587433"/>
            <a:ext cx="7232413" cy="2270944"/>
          </a:xfrm>
          <a:custGeom>
            <a:avLst/>
            <a:gdLst>
              <a:gd name="connsiteX0" fmla="*/ 0 w 17101836"/>
              <a:gd name="connsiteY0" fmla="*/ 0 h 5377656"/>
              <a:gd name="connsiteX1" fmla="*/ 15327371 w 17101836"/>
              <a:gd name="connsiteY1" fmla="*/ 0 h 5377656"/>
              <a:gd name="connsiteX2" fmla="*/ 17101836 w 17101836"/>
              <a:gd name="connsiteY2" fmla="*/ 1774465 h 5377656"/>
              <a:gd name="connsiteX3" fmla="*/ 17101836 w 17101836"/>
              <a:gd name="connsiteY3" fmla="*/ 5377656 h 5377656"/>
              <a:gd name="connsiteX4" fmla="*/ 0 w 17101836"/>
              <a:gd name="connsiteY4" fmla="*/ 5377656 h 5377656"/>
              <a:gd name="connsiteX5" fmla="*/ 0 w 17101836"/>
              <a:gd name="connsiteY5" fmla="*/ 0 h 5377656"/>
              <a:gd name="connsiteX0" fmla="*/ 0 w 17101836"/>
              <a:gd name="connsiteY0" fmla="*/ 0 h 5377656"/>
              <a:gd name="connsiteX1" fmla="*/ 15871068 w 17101836"/>
              <a:gd name="connsiteY1" fmla="*/ 0 h 5377656"/>
              <a:gd name="connsiteX2" fmla="*/ 17101836 w 17101836"/>
              <a:gd name="connsiteY2" fmla="*/ 1774465 h 5377656"/>
              <a:gd name="connsiteX3" fmla="*/ 17101836 w 17101836"/>
              <a:gd name="connsiteY3" fmla="*/ 5377656 h 5377656"/>
              <a:gd name="connsiteX4" fmla="*/ 0 w 17101836"/>
              <a:gd name="connsiteY4" fmla="*/ 5377656 h 5377656"/>
              <a:gd name="connsiteX5" fmla="*/ 0 w 17101836"/>
              <a:gd name="connsiteY5" fmla="*/ 0 h 5377656"/>
              <a:gd name="connsiteX0" fmla="*/ 0 w 17126549"/>
              <a:gd name="connsiteY0" fmla="*/ 0 h 5377656"/>
              <a:gd name="connsiteX1" fmla="*/ 15871068 w 17126549"/>
              <a:gd name="connsiteY1" fmla="*/ 0 h 5377656"/>
              <a:gd name="connsiteX2" fmla="*/ 17126549 w 17126549"/>
              <a:gd name="connsiteY2" fmla="*/ 1230768 h 5377656"/>
              <a:gd name="connsiteX3" fmla="*/ 17101836 w 17126549"/>
              <a:gd name="connsiteY3" fmla="*/ 5377656 h 5377656"/>
              <a:gd name="connsiteX4" fmla="*/ 0 w 17126549"/>
              <a:gd name="connsiteY4" fmla="*/ 5377656 h 5377656"/>
              <a:gd name="connsiteX5" fmla="*/ 0 w 17126549"/>
              <a:gd name="connsiteY5" fmla="*/ 0 h 53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26548" h="5377656">
                <a:moveTo>
                  <a:pt x="0" y="0"/>
                </a:moveTo>
                <a:lnTo>
                  <a:pt x="15871068" y="0"/>
                </a:lnTo>
                <a:lnTo>
                  <a:pt x="17126548" y="1230768"/>
                </a:lnTo>
                <a:lnTo>
                  <a:pt x="17101836" y="5377656"/>
                </a:lnTo>
                <a:lnTo>
                  <a:pt x="0" y="53776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71450" cap="flat" cmpd="sng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615" tIns="19307" rIns="38615" bIns="193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1"/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>
          <a:xfrm>
            <a:off x="6333436" y="4973069"/>
            <a:ext cx="5380355" cy="6400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ko-KR" sz="4200" b="1" dirty="0" err="1" smtClean="0">
                <a:solidFill>
                  <a:srgbClr val="053267"/>
                </a:solidFill>
                <a:latin typeface="에스코어 드림 9 Black"/>
                <a:ea typeface="에스코어 드림 9 Black"/>
              </a:rPr>
              <a:t>AIㆍ</a:t>
            </a:r>
            <a:r>
              <a:rPr lang="ko-KR" altLang="en-US" sz="4200" b="1" dirty="0" err="1" smtClean="0">
                <a:solidFill>
                  <a:srgbClr val="053267"/>
                </a:solidFill>
                <a:latin typeface="에스코어 드림 9 Black"/>
                <a:ea typeface="에스코어 드림 9 Black"/>
              </a:rPr>
              <a:t>빅데이터</a:t>
            </a:r>
            <a:r>
              <a:rPr lang="en-US" altLang="ko-KR" sz="4200" b="1" dirty="0" err="1" smtClean="0">
                <a:solidFill>
                  <a:srgbClr val="053267"/>
                </a:solidFill>
                <a:latin typeface="에스코어 드림 9 Black"/>
                <a:ea typeface="에스코어 드림 9 Black"/>
              </a:rPr>
              <a:t> </a:t>
            </a:r>
            <a:r>
              <a:rPr lang="ko-KR" altLang="en-US" sz="4200" b="1" dirty="0" err="1" smtClean="0">
                <a:solidFill>
                  <a:srgbClr val="053267"/>
                </a:solidFill>
                <a:latin typeface="에스코어 드림 9 Black"/>
                <a:ea typeface="에스코어 드림 9 Black"/>
              </a:rPr>
              <a:t>심화</a:t>
            </a:r>
            <a:endParaRPr lang="ko-KR" altLang="ko-KR" sz="4200" b="1" dirty="0">
              <a:solidFill>
                <a:srgbClr val="053267"/>
              </a:solidFill>
              <a:latin typeface="에스코어 드림 9 Black"/>
              <a:ea typeface="에스코어 드림 9 Black"/>
            </a:endParaRPr>
          </a:p>
        </p:txBody>
      </p:sp>
      <p:sp>
        <p:nvSpPr>
          <p:cNvPr id="29" name="Rectangle 13"/>
          <p:cNvSpPr>
            <a:spLocks noChangeArrowheads="1"/>
          </p:cNvSpPr>
          <p:nvPr/>
        </p:nvSpPr>
        <p:spPr>
          <a:xfrm>
            <a:off x="6583082" y="6065312"/>
            <a:ext cx="4108497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8 Heavy"/>
                <a:ea typeface="에스코어 드림 8 Heavy"/>
              </a:rPr>
              <a:t>해군 교육사령부 정보통신학교 </a:t>
            </a:r>
            <a:endParaRPr lang="ko-KR" altLang="ko-KR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8 Heavy"/>
              <a:ea typeface="에스코어 드림 8 Heavy"/>
            </a:endParaRPr>
          </a:p>
        </p:txBody>
      </p:sp>
      <p:sp>
        <p:nvSpPr>
          <p:cNvPr id="30" name="Line 15"/>
          <p:cNvSpPr>
            <a:spLocks noChangeShapeType="1"/>
          </p:cNvSpPr>
          <p:nvPr/>
        </p:nvSpPr>
        <p:spPr>
          <a:xfrm>
            <a:off x="5269601" y="5819437"/>
            <a:ext cx="6694375" cy="0"/>
          </a:xfrm>
          <a:prstGeom prst="line">
            <a:avLst/>
          </a:prstGeom>
          <a:noFill/>
          <a:ln w="25400">
            <a:solidFill>
              <a:srgbClr val="000000"/>
            </a:solidFill>
            <a:prstDash val="solid"/>
            <a:round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844"/>
          </a:p>
        </p:txBody>
      </p:sp>
      <p:pic>
        <p:nvPicPr>
          <p:cNvPr id="31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03495" y="5950405"/>
            <a:ext cx="541374" cy="541374"/>
          </a:xfrm>
          <a:prstGeom prst="rect">
            <a:avLst/>
          </a:prstGeom>
        </p:spPr>
      </p:pic>
      <p:pic>
        <p:nvPicPr>
          <p:cNvPr id="32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718113" y="5950405"/>
            <a:ext cx="559486" cy="559487"/>
          </a:xfrm>
          <a:prstGeom prst="rect">
            <a:avLst/>
          </a:prstGeom>
        </p:spPr>
      </p:pic>
      <p:sp>
        <p:nvSpPr>
          <p:cNvPr id="12" name="Rectangle 6"/>
          <p:cNvSpPr>
            <a:spLocks noChangeArrowheads="1"/>
          </p:cNvSpPr>
          <p:nvPr/>
        </p:nvSpPr>
        <p:spPr>
          <a:xfrm>
            <a:off x="153" y="6743407"/>
            <a:ext cx="12220820" cy="114972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/>
          </a:p>
        </p:txBody>
      </p:sp>
    </p:spTree>
    <p:extLst>
      <p:ext uri="{BB962C8B-B14F-4D97-AF65-F5344CB8AC3E}">
        <p14:creationId xmlns:p14="http://schemas.microsoft.com/office/powerpoint/2010/main" val="320010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p>
            <a:pPr lvl="0"/>
            <a:endParaRPr lang="ko-KR" altLang="en-US" sz="241" dirty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76888" y="1037507"/>
            <a:ext cx="2376170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en-US" altLang="ko-KR" sz="2200" b="1" dirty="0">
                <a:solidFill>
                  <a:srgbClr val="0070c0"/>
                </a:solidFill>
              </a:rPr>
              <a:t>Convolutional layer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4292539" y="1756698"/>
            <a:ext cx="1036320" cy="4724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en-US" sz="2500" dirty="0"/>
              <a:t>Filter</a:t>
            </a:r>
            <a:endParaRPr lang="en-KR" sz="25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810528" y="1602133"/>
            <a:ext cx="5574648" cy="4069706"/>
          </a:xfrm>
          <a:prstGeom prst="rect">
            <a:avLst/>
          </a:prstGeom>
          <a:noFill/>
        </p:spPr>
      </p:pic>
      <p:sp>
        <p:nvSpPr>
          <p:cNvPr id="9" name="Rectangle 11"/>
          <p:cNvSpPr>
            <a:spLocks noChangeArrowheads="1"/>
          </p:cNvSpPr>
          <p:nvPr/>
        </p:nvSpPr>
        <p:spPr>
          <a:xfrm>
            <a:off x="381000" y="316075"/>
            <a:ext cx="211455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동작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원리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150" y="1654175"/>
            <a:ext cx="4781987" cy="4639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82379" y="2160543"/>
            <a:ext cx="1528133" cy="118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76888" y="1037507"/>
            <a:ext cx="2376170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en-US" altLang="ko-KR" sz="2200" b="1" dirty="0">
                <a:solidFill>
                  <a:srgbClr val="0070c0"/>
                </a:solidFill>
              </a:rPr>
              <a:t>Convolutional layer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81000" y="316075"/>
            <a:ext cx="211455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동작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원리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202" y="1712446"/>
            <a:ext cx="11681403" cy="42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p>
            <a:pPr lvl="0"/>
            <a:endParaRPr lang="ko-KR" altLang="en-US" sz="24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575" y="1795192"/>
            <a:ext cx="8779152" cy="4125847"/>
          </a:xfrm>
          <a:prstGeom prst="rect">
            <a:avLst/>
          </a:prstGeom>
        </p:spPr>
      </p:pic>
      <p:pic>
        <p:nvPicPr>
          <p:cNvPr id="5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42382" y="2035707"/>
            <a:ext cx="2947605" cy="3885480"/>
          </a:xfrm>
          <a:prstGeom prst="rect">
            <a:avLst/>
          </a:prstGeom>
        </p:spPr>
      </p:pic>
      <p:sp>
        <p:nvSpPr>
          <p:cNvPr id="7" name="Rectangle 11"/>
          <p:cNvSpPr>
            <a:spLocks noChangeArrowheads="1"/>
          </p:cNvSpPr>
          <p:nvPr/>
        </p:nvSpPr>
        <p:spPr>
          <a:xfrm>
            <a:off x="376888" y="1037507"/>
            <a:ext cx="2376170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en-US" altLang="ko-KR" sz="2200" b="1" dirty="0">
                <a:solidFill>
                  <a:srgbClr val="0070c0"/>
                </a:solidFill>
              </a:rPr>
              <a:t>Convolutional layer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>
          <a:xfrm>
            <a:off x="381000" y="316075"/>
            <a:ext cx="211455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동작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원리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913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p>
            <a:pPr lvl="0"/>
            <a:endParaRPr lang="ko-KR" altLang="en-US" sz="24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52787" y="1654456"/>
            <a:ext cx="9192483" cy="5170771"/>
          </a:xfrm>
          <a:prstGeom prst="rect">
            <a:avLst/>
          </a:prstGeom>
          <a:noFill/>
        </p:spPr>
      </p:pic>
      <p:sp>
        <p:nvSpPr>
          <p:cNvPr id="4" name="Rectangle 11"/>
          <p:cNvSpPr>
            <a:spLocks noChangeArrowheads="1"/>
          </p:cNvSpPr>
          <p:nvPr/>
        </p:nvSpPr>
        <p:spPr>
          <a:xfrm>
            <a:off x="376888" y="1037507"/>
            <a:ext cx="2376170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en-US" altLang="ko-KR" sz="2200" b="1" dirty="0">
                <a:solidFill>
                  <a:srgbClr val="0070c0"/>
                </a:solidFill>
              </a:rPr>
              <a:t>Convolutional layer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>
          <a:xfrm>
            <a:off x="381000" y="316075"/>
            <a:ext cx="211455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동작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원리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913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p>
            <a:pPr lvl="0"/>
            <a:endParaRPr lang="ko-KR" altLang="en-US" sz="241" dirty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76888" y="1037507"/>
            <a:ext cx="1685925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F</a:t>
            </a: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eature Map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6138" y="906756"/>
            <a:ext cx="6998082" cy="2522244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48836" y="3975860"/>
            <a:ext cx="5972686" cy="2407204"/>
          </a:xfrm>
          <a:prstGeom prst="rect">
            <a:avLst/>
          </a:prstGeom>
        </p:spPr>
      </p:pic>
      <p:sp>
        <p:nvSpPr>
          <p:cNvPr id="7" name="Rectangle 11"/>
          <p:cNvSpPr>
            <a:spLocks noChangeArrowheads="1"/>
          </p:cNvSpPr>
          <p:nvPr/>
        </p:nvSpPr>
        <p:spPr>
          <a:xfrm>
            <a:off x="381000" y="316075"/>
            <a:ext cx="211455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동작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원리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913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p>
            <a:pPr lvl="0"/>
            <a:endParaRPr lang="ko-KR" altLang="en-US" sz="241" dirty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76888" y="1037507"/>
            <a:ext cx="0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피처맵의</a:t>
            </a:r>
            <a:r>
              <a:rPr lang="en-US" altLang="ko-KR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크기</a:t>
            </a:r>
            <a:r>
              <a:rPr lang="en-US" altLang="ko-KR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변형</a:t>
            </a:r>
            <a:r>
              <a:rPr lang="en-US" altLang="ko-KR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: Padding, Stride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>
          <a:xfrm>
            <a:off x="381000" y="316075"/>
            <a:ext cx="211455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동작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원리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7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279" y="1775011"/>
            <a:ext cx="11200841" cy="415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76888" y="1037507"/>
            <a:ext cx="0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피처맵의</a:t>
            </a:r>
            <a:r>
              <a:rPr lang="en-US" altLang="ko-KR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크기</a:t>
            </a:r>
            <a:r>
              <a:rPr lang="en-US" altLang="ko-KR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변형</a:t>
            </a:r>
            <a:r>
              <a:rPr lang="en-US" altLang="ko-KR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: Padding, Strid</a:t>
            </a:r>
            <a:r>
              <a:rPr lang="en-US" altLang="ko-KR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e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81000" y="316075"/>
            <a:ext cx="211455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동작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원리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85950" y="1703294"/>
            <a:ext cx="8082803" cy="483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p>
            <a:pPr lvl="0"/>
            <a:endParaRPr lang="ko-KR" altLang="en-US" sz="241" dirty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76888" y="1037507"/>
            <a:ext cx="1007110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Pooling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>
          <a:xfrm>
            <a:off x="381000" y="316075"/>
            <a:ext cx="211455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동작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원리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7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73823" y="5396753"/>
            <a:ext cx="5217460" cy="528187"/>
          </a:xfrm>
          <a:prstGeom prst="rect">
            <a:avLst/>
          </a:prstGeom>
        </p:spPr>
      </p:pic>
      <p:pic>
        <p:nvPicPr>
          <p:cNvPr id="8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0964" y="1795145"/>
            <a:ext cx="10397069" cy="350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226682" y="3149232"/>
            <a:ext cx="5729133" cy="99719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ko-KR" altLang="en-US" sz="5400" b="1" dirty="0" smtClean="0">
                <a:solidFill>
                  <a:srgbClr val="1D1E4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학습용 데이터 구축</a:t>
            </a:r>
            <a:endParaRPr lang="ko-KR" altLang="ko-KR" sz="4000" b="1" dirty="0">
              <a:solidFill>
                <a:srgbClr val="1D1E4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83080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16075"/>
            <a:ext cx="45861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모델개발 및 학습용 데이터 구축</a:t>
            </a:r>
            <a:endParaRPr lang="ko-KR" altLang="ko-KR" sz="2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6888" y="1037507"/>
            <a:ext cx="1437894" cy="784642"/>
            <a:chOff x="381000" y="3716098"/>
            <a:chExt cx="641521" cy="78464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641521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데이터 구축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8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8" y="1521993"/>
            <a:ext cx="68063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학습용 데이터는 학습된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모델의 성능을 결정하는 주요한 재료</a:t>
            </a:r>
            <a:endParaRPr lang="en-US" altLang="ko-KR" sz="1400" dirty="0" smtClean="0">
              <a:solidFill>
                <a:srgbClr val="688BA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398" y="1950452"/>
            <a:ext cx="11472692" cy="29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학습용 데이터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구축 시 주의할 사항</a:t>
            </a:r>
            <a:endParaRPr lang="en-US" altLang="ko-KR" sz="1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다양성과 대표성 학보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최대한 해당분야에 대한 다양한 케이스와 시나리오를 포함해야 한다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데이터의 품질 검증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학습용 데이터는 정확하게 측정된 신뢰할 수 있는 데이터를 사용해야 한다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정확한 데이터라벨링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지도학습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 학습에 라벨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정답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사용되기 때문에 </a:t>
            </a:r>
            <a:r>
              <a:rPr lang="ko-KR" altLang="en-US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라벨링을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잘못한 데이터가 학습에</a:t>
            </a:r>
            <a:endParaRPr lang="en-US" altLang="ko-KR" sz="1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                       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사용되면 성능이 좋지 않은 모델이 생성된다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개인정보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저작권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사용할 데이터가 개인정보나 저작권을 위배하지 않는지 확인해야한다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편향성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학습용 데이터가 특정 그룹에 대한 편견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차별이 반영되지 않았는지 확인해야한다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400" dirty="0" smtClean="0">
              <a:solidFill>
                <a:srgbClr val="688BA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58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" y="0"/>
            <a:ext cx="6031493" cy="685875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767" y="3189707"/>
            <a:ext cx="1096454" cy="46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30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   차</a:t>
            </a:r>
            <a:endParaRPr lang="ko-KR" altLang="ko-KR" sz="3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1645" y="-375"/>
            <a:ext cx="6160208" cy="6858755"/>
          </a:xfrm>
          <a:prstGeom prst="rect">
            <a:avLst/>
          </a:prstGeom>
          <a:solidFill>
            <a:srgbClr val="F0F0F0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019C0EFC-7502-4177-8580-D01A3C550F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9434" y="3010677"/>
            <a:ext cx="1939121" cy="0"/>
          </a:xfrm>
          <a:prstGeom prst="line">
            <a:avLst/>
          </a:prstGeom>
          <a:noFill/>
          <a:ln w="25400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844"/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019C0EFC-7502-4177-8580-D01A3C550F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9434" y="3782965"/>
            <a:ext cx="1939121" cy="0"/>
          </a:xfrm>
          <a:prstGeom prst="line">
            <a:avLst/>
          </a:prstGeom>
          <a:noFill/>
          <a:ln w="57150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844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4" name="Rectangle 13"/>
          <p:cNvSpPr>
            <a:spLocks noChangeArrowheads="1"/>
          </p:cNvSpPr>
          <p:nvPr/>
        </p:nvSpPr>
        <p:spPr>
          <a:xfrm>
            <a:off x="7126704" y="685800"/>
            <a:ext cx="671072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3200" b="1" dirty="0">
                <a:solidFill>
                  <a:srgbClr val="688BA6"/>
                </a:solidFill>
                <a:latin typeface="+mj-lt"/>
                <a:ea typeface="에스코어 드림 7 ExtraBold"/>
              </a:rPr>
              <a:t>1</a:t>
            </a:r>
            <a:endParaRPr lang="ko-KR" altLang="ko-KR" sz="3200" dirty="0">
              <a:solidFill>
                <a:srgbClr val="688BA6"/>
              </a:solidFill>
              <a:latin typeface="+mj-lt"/>
              <a:ea typeface="에스코어 드림 7 ExtraBold"/>
            </a:endParaRPr>
          </a:p>
        </p:txBody>
      </p:sp>
      <p:sp>
        <p:nvSpPr>
          <p:cNvPr id="75" name="Rectangle 13"/>
          <p:cNvSpPr>
            <a:spLocks noChangeArrowheads="1"/>
          </p:cNvSpPr>
          <p:nvPr/>
        </p:nvSpPr>
        <p:spPr>
          <a:xfrm>
            <a:off x="7580787" y="809273"/>
            <a:ext cx="456438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도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입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-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사례소개</a:t>
            </a:r>
            <a:endParaRPr lang="ko-KR" altLang="ko-KR" sz="2000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90" name="Rectangle 13"/>
          <p:cNvSpPr>
            <a:spLocks noChangeArrowheads="1"/>
          </p:cNvSpPr>
          <p:nvPr/>
        </p:nvSpPr>
        <p:spPr>
          <a:xfrm>
            <a:off x="7126704" y="1368800"/>
            <a:ext cx="671072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3200" b="1" dirty="0">
                <a:solidFill>
                  <a:srgbClr val="688BA6"/>
                </a:solidFill>
                <a:latin typeface="+mj-lt"/>
                <a:ea typeface="에스코어 드림 7 ExtraBold"/>
              </a:rPr>
              <a:t>2</a:t>
            </a:r>
            <a:endParaRPr lang="ko-KR" altLang="ko-KR" sz="3200" dirty="0">
              <a:solidFill>
                <a:srgbClr val="688BA6"/>
              </a:solidFill>
              <a:latin typeface="+mj-lt"/>
              <a:ea typeface="에스코어 드림 7 ExtraBold"/>
            </a:endParaRPr>
          </a:p>
        </p:txBody>
      </p:sp>
      <p:sp>
        <p:nvSpPr>
          <p:cNvPr id="91" name="Rectangle 13"/>
          <p:cNvSpPr>
            <a:spLocks noChangeArrowheads="1"/>
          </p:cNvSpPr>
          <p:nvPr/>
        </p:nvSpPr>
        <p:spPr>
          <a:xfrm>
            <a:off x="7580787" y="1492273"/>
            <a:ext cx="456438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인공지능 개념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및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범주</a:t>
            </a:r>
            <a:endParaRPr lang="ko-KR" altLang="ko-KR" sz="2000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92" name="Rectangle 13"/>
          <p:cNvSpPr>
            <a:spLocks noChangeArrowheads="1"/>
          </p:cNvSpPr>
          <p:nvPr/>
        </p:nvSpPr>
        <p:spPr>
          <a:xfrm>
            <a:off x="7126704" y="2051801"/>
            <a:ext cx="671072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3200" b="1" dirty="0">
                <a:solidFill>
                  <a:srgbClr val="688BA6"/>
                </a:solidFill>
                <a:latin typeface="+mj-lt"/>
                <a:ea typeface="에스코어 드림 7 ExtraBold"/>
              </a:rPr>
              <a:t>3</a:t>
            </a:r>
            <a:endParaRPr lang="ko-KR" altLang="ko-KR" sz="3200" dirty="0">
              <a:solidFill>
                <a:srgbClr val="688BA6"/>
              </a:solidFill>
              <a:latin typeface="+mj-lt"/>
              <a:ea typeface="에스코어 드림 7 ExtraBold"/>
            </a:endParaRPr>
          </a:p>
        </p:txBody>
      </p:sp>
      <p:sp>
        <p:nvSpPr>
          <p:cNvPr id="93" name="Rectangle 13"/>
          <p:cNvSpPr>
            <a:spLocks noChangeArrowheads="1"/>
          </p:cNvSpPr>
          <p:nvPr/>
        </p:nvSpPr>
        <p:spPr>
          <a:xfrm>
            <a:off x="7580787" y="2175274"/>
            <a:ext cx="456438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딥러닝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구조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및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발전사</a:t>
            </a:r>
            <a:endParaRPr lang="ko-KR" altLang="ko-KR" sz="2000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94" name="Rectangle 13"/>
          <p:cNvSpPr>
            <a:spLocks noChangeArrowheads="1"/>
          </p:cNvSpPr>
          <p:nvPr/>
        </p:nvSpPr>
        <p:spPr>
          <a:xfrm>
            <a:off x="7126704" y="2734802"/>
            <a:ext cx="671072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3200" b="1" dirty="0">
                <a:solidFill>
                  <a:srgbClr val="688BA6"/>
                </a:solidFill>
                <a:latin typeface="+mj-lt"/>
                <a:ea typeface="에스코어 드림 7 ExtraBold"/>
              </a:rPr>
              <a:t>4</a:t>
            </a:r>
            <a:endParaRPr lang="ko-KR" altLang="ko-KR" sz="3200" dirty="0">
              <a:solidFill>
                <a:srgbClr val="688BA6"/>
              </a:solidFill>
              <a:latin typeface="+mj-lt"/>
              <a:ea typeface="에스코어 드림 7 ExtraBold"/>
            </a:endParaRPr>
          </a:p>
        </p:txBody>
      </p:sp>
      <p:sp>
        <p:nvSpPr>
          <p:cNvPr id="95" name="Rectangle 13"/>
          <p:cNvSpPr>
            <a:spLocks noChangeArrowheads="1"/>
          </p:cNvSpPr>
          <p:nvPr/>
        </p:nvSpPr>
        <p:spPr>
          <a:xfrm>
            <a:off x="7580787" y="2858275"/>
            <a:ext cx="456438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0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0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알고리즘</a:t>
            </a:r>
            <a:r>
              <a:rPr lang="en-US" altLang="ko-KR" sz="20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0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원리</a:t>
            </a:r>
            <a:endParaRPr lang="ko-KR" altLang="ko-KR" sz="2000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96" name="Rectangle 13"/>
          <p:cNvSpPr>
            <a:spLocks noChangeArrowheads="1"/>
          </p:cNvSpPr>
          <p:nvPr/>
        </p:nvSpPr>
        <p:spPr>
          <a:xfrm>
            <a:off x="7126704" y="4027874"/>
            <a:ext cx="671072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3200" b="1" dirty="0">
                <a:solidFill>
                  <a:srgbClr val="688BA6"/>
                </a:solidFill>
                <a:latin typeface="+mj-lt"/>
                <a:ea typeface="에스코어 드림 7 ExtraBold"/>
              </a:rPr>
              <a:t>6</a:t>
            </a:r>
            <a:endParaRPr lang="ko-KR" altLang="ko-KR" sz="3200" dirty="0">
              <a:solidFill>
                <a:srgbClr val="688BA6"/>
              </a:solidFill>
              <a:latin typeface="+mj-lt"/>
              <a:ea typeface="에스코어 드림 7 ExtraBold"/>
            </a:endParaRPr>
          </a:p>
        </p:txBody>
      </p:sp>
      <p:sp>
        <p:nvSpPr>
          <p:cNvPr id="97" name="Rectangle 13"/>
          <p:cNvSpPr>
            <a:spLocks noChangeArrowheads="1"/>
          </p:cNvSpPr>
          <p:nvPr/>
        </p:nvSpPr>
        <p:spPr>
          <a:xfrm>
            <a:off x="7580787" y="4151347"/>
            <a:ext cx="456438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PreTrained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모델</a:t>
            </a:r>
            <a:endParaRPr lang="ko-KR" altLang="ko-KR" sz="2000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88" name="Rectangle 13"/>
          <p:cNvSpPr>
            <a:spLocks noChangeArrowheads="1"/>
          </p:cNvSpPr>
          <p:nvPr/>
        </p:nvSpPr>
        <p:spPr>
          <a:xfrm>
            <a:off x="7138453" y="4678046"/>
            <a:ext cx="671073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3200" b="1" dirty="0">
                <a:solidFill>
                  <a:srgbClr val="688BA6"/>
                </a:solidFill>
                <a:latin typeface="+mj-lt"/>
                <a:ea typeface="에스코어 드림 7 ExtraBold"/>
              </a:rPr>
              <a:t>7</a:t>
            </a:r>
            <a:endParaRPr lang="ko-KR" altLang="ko-KR" sz="3200" dirty="0">
              <a:solidFill>
                <a:srgbClr val="688BA6"/>
              </a:solidFill>
              <a:latin typeface="+mj-lt"/>
              <a:ea typeface="에스코어 드림 7 ExtraBold"/>
            </a:endParaRPr>
          </a:p>
        </p:txBody>
      </p:sp>
      <p:sp>
        <p:nvSpPr>
          <p:cNvPr id="89" name="Rectangle 13"/>
          <p:cNvSpPr>
            <a:spLocks noChangeArrowheads="1"/>
          </p:cNvSpPr>
          <p:nvPr/>
        </p:nvSpPr>
        <p:spPr>
          <a:xfrm>
            <a:off x="7592536" y="4801519"/>
            <a:ext cx="456438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이미지분류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실습</a:t>
            </a:r>
            <a:endParaRPr lang="ko-KR" altLang="ko-KR" sz="2000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98" name="Rectangle 13"/>
          <p:cNvSpPr>
            <a:spLocks noChangeArrowheads="1"/>
          </p:cNvSpPr>
          <p:nvPr/>
        </p:nvSpPr>
        <p:spPr>
          <a:xfrm>
            <a:off x="7151153" y="5338446"/>
            <a:ext cx="671195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3200" b="1" dirty="0" smtClean="0">
                <a:solidFill>
                  <a:srgbClr val="688BA6"/>
                </a:solidFill>
                <a:ea typeface="에스코어 드림 7 ExtraBold"/>
              </a:rPr>
              <a:t>8</a:t>
            </a:r>
            <a:endParaRPr lang="ko-KR" altLang="ko-KR" sz="3200" dirty="0">
              <a:solidFill>
                <a:srgbClr val="688BA6"/>
              </a:solidFill>
              <a:latin typeface="+mj-lt"/>
              <a:ea typeface="에스코어 드림 7 ExtraBold"/>
            </a:endParaRPr>
          </a:p>
        </p:txBody>
      </p:sp>
      <p:sp>
        <p:nvSpPr>
          <p:cNvPr id="99" name="Rectangle 13"/>
          <p:cNvSpPr>
            <a:spLocks noChangeArrowheads="1"/>
          </p:cNvSpPr>
          <p:nvPr/>
        </p:nvSpPr>
        <p:spPr>
          <a:xfrm>
            <a:off x="7605236" y="5461919"/>
            <a:ext cx="456438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C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hatGPT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원리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및</a:t>
            </a:r>
            <a:r>
              <a:rPr lang="en-US" altLang="ko-KR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실습</a:t>
            </a:r>
            <a:endParaRPr lang="ko-KR" altLang="ko-KR" sz="2000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>
          <a:xfrm>
            <a:off x="7119258" y="3381828"/>
            <a:ext cx="671072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3200" b="1" dirty="0">
                <a:solidFill>
                  <a:srgbClr val="688BA6"/>
                </a:solidFill>
                <a:latin typeface="+mj-lt"/>
                <a:ea typeface="에스코어 드림 7 ExtraBold"/>
              </a:rPr>
              <a:t>5</a:t>
            </a:r>
            <a:endParaRPr lang="ko-KR" altLang="ko-KR" sz="3200" dirty="0">
              <a:solidFill>
                <a:srgbClr val="688BA6"/>
              </a:solidFill>
              <a:latin typeface="+mj-lt"/>
              <a:ea typeface="에스코어 드림 7 ExtraBold"/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>
          <a:xfrm>
            <a:off x="7573341" y="3505301"/>
            <a:ext cx="456438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학습용 데이터 구축</a:t>
            </a:r>
            <a:endParaRPr lang="ko-KR" altLang="ko-KR" sz="2000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4493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16075"/>
            <a:ext cx="45861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모델개발 및 학습용 데이터 구축</a:t>
            </a:r>
            <a:endParaRPr lang="ko-KR" altLang="ko-KR" sz="2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6888" y="1037507"/>
            <a:ext cx="2604879" cy="784642"/>
            <a:chOff x="381000" y="3716098"/>
            <a:chExt cx="1162175" cy="78464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1162175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학습용 데이터 중요성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pic>
        <p:nvPicPr>
          <p:cNvPr id="9" name="Picture 2" descr="https://blog.selectstar.ai/ko/wp-content/uploads/2022/03/%E1%84%8B%E1%85%A2%E1%86%AB%E1%84%83%E1%85%B3%E1%84%85%E1%85%B2%E1%84%8B%E1%85%B3%E1%86%B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25610"/>
            <a:ext cx="8188380" cy="409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8" y="1521993"/>
            <a:ext cx="1074012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모델은 기존에 잘 만들어져 있는 라이브러리를 사용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데이터를 준비하는 것이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개발의 핵심 과제</a:t>
            </a:r>
            <a:endParaRPr lang="en-US" altLang="ko-KR" sz="1400" dirty="0" smtClean="0">
              <a:solidFill>
                <a:srgbClr val="688BA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54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8" y="316075"/>
            <a:ext cx="25391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86145"/>
            <a:r>
              <a:rPr lang="ko-KR" altLang="en-US" sz="24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인공지능 학습 원리</a:t>
            </a:r>
            <a:endParaRPr lang="ko-KR" altLang="ko-KR" sz="2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9" y="1037507"/>
            <a:ext cx="2604880" cy="37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학습용 데이터 중요성</a:t>
            </a:r>
            <a:endParaRPr lang="ko-KR" altLang="ko-KR" sz="2200" b="1" dirty="0">
              <a:solidFill>
                <a:srgbClr val="05326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6093" y="1402986"/>
            <a:ext cx="1439818" cy="707886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000A4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GIGO</a:t>
            </a:r>
            <a:endParaRPr lang="ko-KR" altLang="en-US" sz="5000" dirty="0">
              <a:solidFill>
                <a:srgbClr val="000A48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56450" y="2149282"/>
            <a:ext cx="4479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0A48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Garbage In Garbage Out</a:t>
            </a:r>
            <a:endParaRPr lang="ko-KR" altLang="en-US" sz="2800" dirty="0">
              <a:solidFill>
                <a:srgbClr val="000A48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6"/>
          <a:stretch/>
        </p:blipFill>
        <p:spPr>
          <a:xfrm>
            <a:off x="2998969" y="2824318"/>
            <a:ext cx="6194063" cy="32716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296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8" y="316075"/>
            <a:ext cx="25391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86145"/>
            <a:r>
              <a:rPr lang="ko-KR" altLang="en-US" sz="24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인공지능 학습 원리</a:t>
            </a:r>
            <a:endParaRPr lang="ko-KR" altLang="ko-KR" sz="2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9" y="1037507"/>
            <a:ext cx="2333972" cy="40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 smtClean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학습용 데이터 구축</a:t>
            </a:r>
            <a:endParaRPr lang="ko-KR" altLang="ko-KR" sz="2200" b="1" dirty="0">
              <a:solidFill>
                <a:srgbClr val="05326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9" y="1534954"/>
            <a:ext cx="963084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라벨링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인공지능 학습 데이터를 만들기 위해 원천 데이터에 값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라벨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붙이는 작업</a:t>
            </a:r>
            <a:endParaRPr lang="en-US" altLang="ko-KR" sz="1600" b="1" dirty="0">
              <a:solidFill>
                <a:srgbClr val="688BA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289" y="5510050"/>
            <a:ext cx="1437894" cy="40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 smtClean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원천 데이터</a:t>
            </a:r>
            <a:endParaRPr lang="ko-KR" altLang="ko-KR" sz="2200" b="1" dirty="0">
              <a:solidFill>
                <a:srgbClr val="05326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4489" y="5523491"/>
            <a:ext cx="1437894" cy="37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 smtClean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라벨 데이터</a:t>
            </a:r>
            <a:endParaRPr lang="ko-KR" altLang="ko-KR" sz="2200" b="1" dirty="0">
              <a:solidFill>
                <a:srgbClr val="05326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836872" y="2473638"/>
            <a:ext cx="4593128" cy="2878361"/>
            <a:chOff x="6172200" y="2819400"/>
            <a:chExt cx="3450885" cy="1965959"/>
          </a:xfrm>
        </p:grpSpPr>
        <p:pic>
          <p:nvPicPr>
            <p:cNvPr id="15" name="Picture 2" descr="2016년 한미 연합 해상사격훈련 중 선두에서 주포를 발사하는 세종대왕함. 해군 제공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2819400"/>
              <a:ext cx="3450885" cy="1965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7198211" y="3647524"/>
              <a:ext cx="331199" cy="6297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564332" y="3863560"/>
              <a:ext cx="226214" cy="35547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439244" y="4043470"/>
              <a:ext cx="140461" cy="1824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196191" y="2878382"/>
              <a:ext cx="1099186" cy="15526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2016년 한미 연합 해상사격훈련 중 선두에서 주포를 발사하는 세종대왕함. 해군 제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72" y="2438400"/>
            <a:ext cx="4593128" cy="287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오른쪽 화살표 26"/>
          <p:cNvSpPr/>
          <p:nvPr/>
        </p:nvSpPr>
        <p:spPr>
          <a:xfrm>
            <a:off x="5602506" y="3719178"/>
            <a:ext cx="944353" cy="566429"/>
          </a:xfrm>
          <a:prstGeom prst="rightArrow">
            <a:avLst/>
          </a:prstGeom>
          <a:solidFill>
            <a:srgbClr val="B3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9812" y="4399336"/>
            <a:ext cx="74058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2000" b="1" dirty="0" smtClean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</a:t>
            </a:r>
            <a:endParaRPr lang="en-US" altLang="ko-KR" sz="2000" b="1" dirty="0" smtClean="0">
              <a:solidFill>
                <a:srgbClr val="05326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lvl="0"/>
            <a:r>
              <a:rPr lang="ko-KR" altLang="en-US" sz="2000" b="1" dirty="0" err="1" smtClean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라벨링</a:t>
            </a:r>
            <a:endParaRPr lang="ko-KR" altLang="ko-KR" sz="2000" b="1" dirty="0">
              <a:solidFill>
                <a:srgbClr val="05326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9684" y="3744310"/>
            <a:ext cx="508157" cy="24622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ko-KR" altLang="en-US" sz="16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군함</a:t>
            </a:r>
            <a:endParaRPr lang="ko-KR" altLang="ko-KR" sz="16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615" y="4536886"/>
            <a:ext cx="508157" cy="24622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ko-KR" altLang="en-US" sz="16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군함</a:t>
            </a:r>
            <a:endParaRPr lang="ko-KR" altLang="ko-KR" sz="16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847" y="3446798"/>
            <a:ext cx="508157" cy="24622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ko-KR" altLang="en-US" sz="16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군함</a:t>
            </a:r>
            <a:endParaRPr lang="ko-KR" altLang="ko-KR" sz="16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2592" y="2315289"/>
            <a:ext cx="508157" cy="246221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ko-KR" altLang="en-US" sz="16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군함</a:t>
            </a:r>
            <a:endParaRPr lang="ko-KR" altLang="ko-KR" sz="16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3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8" y="316075"/>
            <a:ext cx="25391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86145"/>
            <a:r>
              <a:rPr lang="ko-KR" altLang="en-US" sz="24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인공지능 학습 원리</a:t>
            </a:r>
            <a:endParaRPr lang="ko-KR" altLang="ko-KR" sz="2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074" name="Picture 2" descr="2016년 한미 연합 해상사격훈련 중 선두에서 주포를 발사하는 세종대왕함. 해군 제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3450885" cy="196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2016년 한미 연합 해상사격훈련 중 선두에서 주포를 발사하는 세종대왕함. 해군 제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44617"/>
            <a:ext cx="3450885" cy="196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9" y="1037507"/>
            <a:ext cx="2981394" cy="37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데이터의 </a:t>
            </a:r>
            <a:r>
              <a:rPr lang="en-US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Quality (</a:t>
            </a:r>
            <a:r>
              <a:rPr lang="ko-KR" altLang="en-US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품질</a:t>
            </a:r>
            <a:r>
              <a:rPr lang="en-US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ko-KR" sz="2200" b="1" dirty="0">
              <a:solidFill>
                <a:srgbClr val="05326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35611" y="2428324"/>
            <a:ext cx="331199" cy="629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01732" y="2644360"/>
            <a:ext cx="226214" cy="3554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76644" y="2824270"/>
            <a:ext cx="140461" cy="1824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69717" y="1659182"/>
            <a:ext cx="1038397" cy="1552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047525" y="4410315"/>
            <a:ext cx="400751" cy="5725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14839" y="4932083"/>
            <a:ext cx="226214" cy="3910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773406" y="5475159"/>
            <a:ext cx="586741" cy="4731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442" y="6110575"/>
            <a:ext cx="219611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저품질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학습용 데이터</a:t>
            </a:r>
            <a:endParaRPr lang="ko-KR" alt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152" y="3544394"/>
            <a:ext cx="219611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품질 학습용 데이터</a:t>
            </a:r>
            <a:endParaRPr lang="ko-KR" alt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4" name="Picture 4" descr="https://mblogthumb-phinf.pstatic.net/20150616_12/ilove_navy_1434436672980Em1m0_JPEG/1.jpg?type=w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63" y="1600200"/>
            <a:ext cx="3247159" cy="192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s://mblogthumb-phinf.pstatic.net/20150616_12/ilove_navy_1434436672980Em1m0_JPEG/1.jpg?type=w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241" y="4174355"/>
            <a:ext cx="3247159" cy="192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4116" y="1143000"/>
            <a:ext cx="2196114" cy="36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테스트용 데이터 입력</a:t>
            </a:r>
            <a:endParaRPr lang="ko-KR" alt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4547" y="3509916"/>
            <a:ext cx="45525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정탐</a:t>
            </a:r>
            <a:endParaRPr lang="ko-KR" alt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193" y="6072186"/>
            <a:ext cx="45525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</a:t>
            </a:r>
            <a:r>
              <a:rPr lang="ko-KR" altLang="en-US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탐</a:t>
            </a:r>
            <a:endParaRPr lang="ko-KR" alt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077200" y="1905000"/>
            <a:ext cx="1904999" cy="13559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906000" y="2332145"/>
            <a:ext cx="1194846" cy="10206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2" descr="ai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28" b="17283"/>
          <a:stretch/>
        </p:blipFill>
        <p:spPr bwMode="auto">
          <a:xfrm>
            <a:off x="5280408" y="1905000"/>
            <a:ext cx="1212183" cy="132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ai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28" b="17283"/>
          <a:stretch/>
        </p:blipFill>
        <p:spPr bwMode="auto">
          <a:xfrm>
            <a:off x="5280408" y="4419600"/>
            <a:ext cx="1212183" cy="132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오른쪽 화살표 35"/>
          <p:cNvSpPr/>
          <p:nvPr/>
        </p:nvSpPr>
        <p:spPr>
          <a:xfrm>
            <a:off x="4478248" y="2445211"/>
            <a:ext cx="586368" cy="351707"/>
          </a:xfrm>
          <a:prstGeom prst="rightArrow">
            <a:avLst/>
          </a:prstGeom>
          <a:solidFill>
            <a:srgbClr val="B3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오른쪽 화살표 36"/>
          <p:cNvSpPr/>
          <p:nvPr/>
        </p:nvSpPr>
        <p:spPr>
          <a:xfrm>
            <a:off x="4495800" y="4953000"/>
            <a:ext cx="586368" cy="351707"/>
          </a:xfrm>
          <a:prstGeom prst="rightArrow">
            <a:avLst/>
          </a:prstGeom>
          <a:solidFill>
            <a:srgbClr val="B3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오른쪽 화살표 37"/>
          <p:cNvSpPr/>
          <p:nvPr/>
        </p:nvSpPr>
        <p:spPr>
          <a:xfrm>
            <a:off x="6781800" y="2438400"/>
            <a:ext cx="586368" cy="351707"/>
          </a:xfrm>
          <a:prstGeom prst="rightArrow">
            <a:avLst/>
          </a:prstGeom>
          <a:solidFill>
            <a:srgbClr val="B3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오른쪽 화살표 38"/>
          <p:cNvSpPr/>
          <p:nvPr/>
        </p:nvSpPr>
        <p:spPr>
          <a:xfrm>
            <a:off x="6795093" y="4955788"/>
            <a:ext cx="586368" cy="351707"/>
          </a:xfrm>
          <a:prstGeom prst="rightArrow">
            <a:avLst/>
          </a:prstGeom>
          <a:solidFill>
            <a:srgbClr val="B3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003220" y="4253790"/>
            <a:ext cx="792371" cy="7538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9374547" y="5419675"/>
            <a:ext cx="531453" cy="5286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8" y="316075"/>
            <a:ext cx="25391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86145"/>
            <a:r>
              <a:rPr lang="ko-KR" altLang="en-US" sz="24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인공지능 학습 원리</a:t>
            </a:r>
            <a:endParaRPr lang="ko-KR" altLang="ko-KR" sz="2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074" name="Picture 2" descr="2016년 한미 연합 해상사격훈련 중 선두에서 주포를 발사하는 세종대왕함. 해군 제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10" y="1562302"/>
            <a:ext cx="1463514" cy="83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2016년 한미 연합 해상사격훈련 중 선두에서 주포를 발사하는 세종대왕함. 해군 제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144617"/>
            <a:ext cx="3450886" cy="196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9" y="1037507"/>
            <a:ext cx="2926507" cy="37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데이터의 </a:t>
            </a:r>
            <a:r>
              <a:rPr lang="en-US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Quantity (</a:t>
            </a:r>
            <a:r>
              <a:rPr lang="ko-KR" altLang="en-US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양</a:t>
            </a:r>
            <a:r>
              <a:rPr lang="en-US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ko-KR" sz="2200" b="1" dirty="0">
              <a:solidFill>
                <a:srgbClr val="05326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442" y="6110575"/>
            <a:ext cx="219611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소량의 학습용 데이터</a:t>
            </a:r>
            <a:endParaRPr lang="ko-KR" alt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544394"/>
            <a:ext cx="219611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다량의 학습용 데이터</a:t>
            </a:r>
            <a:endParaRPr lang="ko-KR" alt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4" name="Picture 4" descr="https://mblogthumb-phinf.pstatic.net/20150616_12/ilove_navy_1434436672980Em1m0_JPEG/1.jpg?type=w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63" y="1600200"/>
            <a:ext cx="3247159" cy="192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s://mblogthumb-phinf.pstatic.net/20150616_12/ilove_navy_1434436672980Em1m0_JPEG/1.jpg?type=w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241" y="4174355"/>
            <a:ext cx="3247159" cy="192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4116" y="1143000"/>
            <a:ext cx="2196114" cy="36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테스트용 데이터 입력</a:t>
            </a:r>
            <a:endParaRPr lang="ko-KR" alt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4547" y="3509916"/>
            <a:ext cx="45525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정탐</a:t>
            </a:r>
            <a:endParaRPr lang="ko-KR" alt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193" y="6072186"/>
            <a:ext cx="45525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</a:t>
            </a:r>
            <a:r>
              <a:rPr lang="ko-KR" altLang="en-US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탐</a:t>
            </a:r>
            <a:endParaRPr lang="ko-KR" alt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077200" y="1905000"/>
            <a:ext cx="1904999" cy="13559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906000" y="2332145"/>
            <a:ext cx="1194846" cy="10206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2" descr="ai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28" b="17283"/>
          <a:stretch/>
        </p:blipFill>
        <p:spPr bwMode="auto">
          <a:xfrm>
            <a:off x="5280408" y="1905000"/>
            <a:ext cx="1212183" cy="132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ai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28" b="17283"/>
          <a:stretch/>
        </p:blipFill>
        <p:spPr bwMode="auto">
          <a:xfrm>
            <a:off x="5280408" y="4419600"/>
            <a:ext cx="1212183" cy="132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오른쪽 화살표 35"/>
          <p:cNvSpPr/>
          <p:nvPr/>
        </p:nvSpPr>
        <p:spPr>
          <a:xfrm>
            <a:off x="4478248" y="2445211"/>
            <a:ext cx="586368" cy="351707"/>
          </a:xfrm>
          <a:prstGeom prst="rightArrow">
            <a:avLst/>
          </a:prstGeom>
          <a:solidFill>
            <a:srgbClr val="B3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오른쪽 화살표 36"/>
          <p:cNvSpPr/>
          <p:nvPr/>
        </p:nvSpPr>
        <p:spPr>
          <a:xfrm>
            <a:off x="4495800" y="4953000"/>
            <a:ext cx="586368" cy="351707"/>
          </a:xfrm>
          <a:prstGeom prst="rightArrow">
            <a:avLst/>
          </a:prstGeom>
          <a:solidFill>
            <a:srgbClr val="B3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오른쪽 화살표 37"/>
          <p:cNvSpPr/>
          <p:nvPr/>
        </p:nvSpPr>
        <p:spPr>
          <a:xfrm>
            <a:off x="6781800" y="2438400"/>
            <a:ext cx="586368" cy="351707"/>
          </a:xfrm>
          <a:prstGeom prst="rightArrow">
            <a:avLst/>
          </a:prstGeom>
          <a:solidFill>
            <a:srgbClr val="B3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오른쪽 화살표 38"/>
          <p:cNvSpPr/>
          <p:nvPr/>
        </p:nvSpPr>
        <p:spPr>
          <a:xfrm>
            <a:off x="6795093" y="4955788"/>
            <a:ext cx="586368" cy="351707"/>
          </a:xfrm>
          <a:prstGeom prst="rightArrow">
            <a:avLst/>
          </a:prstGeom>
          <a:solidFill>
            <a:srgbClr val="B3C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122" name="Picture 2" descr="군함 - 위키백과, 우리 모두의 백과사전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42" y="1844762"/>
            <a:ext cx="1395475" cy="85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러·중 군함 10척, 일본 에워싸며 항행…긴장 높아지는 동해 | 중앙일보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10524"/>
            <a:ext cx="1402100" cy="78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군함(軍艦) - 한국민족문화대백과사전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341" y="2375802"/>
            <a:ext cx="1168459" cy="82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군함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874" y="2769335"/>
            <a:ext cx="1379526" cy="65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67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16075"/>
            <a:ext cx="45861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모델개발 및 학습용 데이터 구축</a:t>
            </a:r>
            <a:endParaRPr lang="ko-KR" altLang="ko-KR" sz="2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6888" y="1037507"/>
            <a:ext cx="3500959" cy="784642"/>
            <a:chOff x="381000" y="3716098"/>
            <a:chExt cx="1561964" cy="78464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1561964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다양한 형태의 데이터 </a:t>
              </a:r>
              <a:r>
                <a:rPr lang="ko-KR" altLang="en-US" sz="22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라벨링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8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8" y="1521993"/>
            <a:ext cx="11897488" cy="180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데이터라벨링은 인공지능이 </a:t>
            </a:r>
            <a:r>
              <a:rPr lang="ko-KR" altLang="en-US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기계학습에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활용할 수 있도록 기능이나 목적에 부합하는 정보를 원천 데이터에</a:t>
            </a:r>
            <a:endParaRPr lang="en-US" altLang="ko-KR" sz="1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부착하는 활동을 의미하며 데이터에 정답을 부여하는 행위로 수행하고자 하는 </a:t>
            </a:r>
            <a:r>
              <a:rPr lang="ko-KR" altLang="en-US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테스크에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따라 그 방법이 다양하다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en-US" altLang="ko-KR" sz="18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AI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에게 필요한 데이터 형식에 맞게 이미지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영상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음성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비디오 등의 다양한 데이터 위에 목적에 </a:t>
            </a:r>
            <a:r>
              <a:rPr lang="ko-KR" altLang="en-US" sz="18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맞는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라벨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주석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</a:t>
            </a:r>
            <a:endParaRPr lang="en-US" altLang="ko-KR" sz="18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  <a:r>
              <a:rPr lang="ko-KR" altLang="en-US" sz="18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다는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작업을 진행해야 </a:t>
            </a:r>
            <a:r>
              <a:rPr lang="ko-KR" altLang="en-US" sz="18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한다</a:t>
            </a:r>
            <a:r>
              <a:rPr lang="en-US" altLang="ko-KR" sz="18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8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라벨링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후에는 </a:t>
            </a:r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json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csv, COCO, </a:t>
            </a:r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TFRecord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 </a:t>
            </a:r>
            <a:r>
              <a:rPr lang="ko-KR" altLang="en-US" sz="18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형식으로 데이터를 저장하여 </a:t>
            </a:r>
            <a:endParaRPr lang="en-US" altLang="ko-KR" sz="1800" dirty="0" smtClean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AI </a:t>
            </a:r>
            <a:r>
              <a:rPr lang="ko-KR" altLang="en-US" sz="18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학습에 활용한다</a:t>
            </a:r>
            <a:r>
              <a:rPr lang="en-US" altLang="ko-KR" sz="18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800" dirty="0" smtClean="0">
              <a:solidFill>
                <a:srgbClr val="688BA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53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16075"/>
            <a:ext cx="45861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모델개발 및 학습용 데이터 구축</a:t>
            </a:r>
            <a:endParaRPr lang="ko-KR" altLang="ko-KR" sz="2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6888" y="1037507"/>
            <a:ext cx="3500959" cy="784642"/>
            <a:chOff x="381000" y="3716098"/>
            <a:chExt cx="1561964" cy="78464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1561964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다양한 형태의 데이터 </a:t>
              </a:r>
              <a:r>
                <a:rPr lang="ko-KR" altLang="en-US" sz="22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라벨링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8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8" y="1521993"/>
            <a:ext cx="174086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이미지 데이터</a:t>
            </a:r>
            <a:endParaRPr lang="ko-KR" altLang="ko-KR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133600"/>
            <a:ext cx="7902625" cy="40541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087700" y="1490246"/>
            <a:ext cx="6168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＊ </a:t>
            </a:r>
            <a:r>
              <a:rPr lang="en-US" altLang="ko-KR" sz="1600" b="1" dirty="0" smtClean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Image classification, Object detection, segmentation </a:t>
            </a:r>
            <a:r>
              <a:rPr lang="ko-KR" altLang="en-US" sz="1600" b="1" dirty="0" smtClean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endParaRPr lang="ko-KR" altLang="en-US" sz="1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154524"/>
            <a:ext cx="184731" cy="3090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317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16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16075"/>
            <a:ext cx="45861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모델개발 및 학습용 데이터 구축</a:t>
            </a:r>
            <a:endParaRPr lang="ko-KR" altLang="ko-KR" sz="2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6888" y="1037507"/>
            <a:ext cx="3500959" cy="784642"/>
            <a:chOff x="381000" y="3716098"/>
            <a:chExt cx="1561964" cy="78464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1561964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다양한 형태의 데이터 </a:t>
              </a:r>
              <a:r>
                <a:rPr lang="ko-KR" altLang="en-US" sz="22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라벨링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8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8" y="1521993"/>
            <a:ext cx="174086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텍스트 데이터</a:t>
            </a:r>
            <a:endParaRPr lang="en-US" altLang="ko-KR" sz="1800" dirty="0" smtClean="0">
              <a:solidFill>
                <a:srgbClr val="688BA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62200"/>
            <a:ext cx="11088141" cy="28766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087700" y="1587466"/>
            <a:ext cx="323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＊ </a:t>
            </a:r>
            <a:r>
              <a:rPr lang="en-US" altLang="ko-KR" sz="1600" b="1" dirty="0" smtClean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NER, Q&amp;A, Text analysis </a:t>
            </a:r>
            <a:r>
              <a:rPr lang="ko-KR" altLang="en-US" sz="1600" b="1" dirty="0" smtClean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1322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16075"/>
            <a:ext cx="45861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모델개발 및 학습용 데이터 구축</a:t>
            </a:r>
            <a:endParaRPr lang="ko-KR" altLang="ko-KR" sz="2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6888" y="1037507"/>
            <a:ext cx="3500959" cy="784642"/>
            <a:chOff x="381000" y="3716098"/>
            <a:chExt cx="1561964" cy="78464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1561964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다양한 형태의 데이터 </a:t>
              </a:r>
              <a:r>
                <a:rPr lang="ko-KR" altLang="en-US" sz="22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라벨링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8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8" y="1521993"/>
            <a:ext cx="174086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오디오 데이터</a:t>
            </a:r>
            <a:endParaRPr lang="en-US" altLang="ko-KR" sz="1800" dirty="0" smtClean="0">
              <a:solidFill>
                <a:srgbClr val="688BA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19400"/>
            <a:ext cx="10572823" cy="287283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087700" y="1566446"/>
            <a:ext cx="51537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＊ </a:t>
            </a:r>
            <a:r>
              <a:rPr lang="en-US" altLang="ko-KR" sz="1600" b="1" dirty="0" smtClean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Audio classification, Tagging, Audio to Text </a:t>
            </a:r>
            <a:r>
              <a:rPr lang="ko-KR" altLang="en-US" sz="1600" b="1" dirty="0" smtClean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3004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16075"/>
            <a:ext cx="45861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모델개발 및 학습용 데이터 구축</a:t>
            </a:r>
            <a:endParaRPr lang="ko-KR" altLang="ko-KR" sz="2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6888" y="1037507"/>
            <a:ext cx="3500959" cy="784642"/>
            <a:chOff x="381000" y="3716098"/>
            <a:chExt cx="1561964" cy="78464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1561964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다양한 형태의 데이터 </a:t>
              </a:r>
              <a:r>
                <a:rPr lang="ko-KR" altLang="en-US" sz="22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라벨링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8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8" y="1521993"/>
            <a:ext cx="151323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영상 데이터</a:t>
            </a:r>
            <a:endParaRPr lang="en-US" altLang="ko-KR" sz="1800" dirty="0" smtClean="0">
              <a:solidFill>
                <a:srgbClr val="688BA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05000" y="1600200"/>
            <a:ext cx="56589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＊ </a:t>
            </a:r>
            <a:r>
              <a:rPr lang="en-US" altLang="ko-KR" sz="1600" b="1" dirty="0" smtClean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Object </a:t>
            </a:r>
            <a:r>
              <a:rPr lang="en-US" altLang="ko-KR" sz="16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detection, </a:t>
            </a:r>
            <a:r>
              <a:rPr lang="en-US" altLang="ko-KR" sz="1600" b="1" dirty="0" smtClean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Object Tracking, segmentation </a:t>
            </a:r>
            <a:r>
              <a:rPr lang="ko-KR" altLang="en-US" sz="16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715162"/>
            <a:ext cx="9619560" cy="249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8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76888" y="1037507"/>
            <a:ext cx="0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ko-KR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전통적인 이미지 분류의 접근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81000" y="316075"/>
            <a:ext cx="211455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동작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원리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08093" y="1440031"/>
            <a:ext cx="6831106" cy="53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16075"/>
            <a:ext cx="45861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모델개발 및 학습용 데이터 구축</a:t>
            </a:r>
            <a:endParaRPr lang="ko-KR" altLang="ko-KR" sz="2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6888" y="1037507"/>
            <a:ext cx="3500959" cy="784642"/>
            <a:chOff x="381000" y="3716098"/>
            <a:chExt cx="1561964" cy="78464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1561964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다양한 형태의 데이터 </a:t>
              </a:r>
              <a:r>
                <a:rPr lang="ko-KR" altLang="en-US" sz="22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라벨링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8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8" y="1521993"/>
            <a:ext cx="393697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항공영상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도시건물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변화탐지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</a:t>
            </a:r>
            <a:endParaRPr lang="en-US" altLang="ko-KR" sz="1800" dirty="0" smtClean="0">
              <a:solidFill>
                <a:srgbClr val="688BA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362200"/>
            <a:ext cx="8832484" cy="380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6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16075"/>
            <a:ext cx="45861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모델개발 및 학습용 데이터 구축</a:t>
            </a:r>
            <a:endParaRPr lang="ko-KR" altLang="ko-KR" sz="2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6888" y="1037507"/>
            <a:ext cx="3500959" cy="784642"/>
            <a:chOff x="381000" y="3716098"/>
            <a:chExt cx="1561964" cy="78464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1561964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다양한 형태의 데이터 </a:t>
              </a:r>
              <a:r>
                <a:rPr lang="ko-KR" altLang="en-US" sz="22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라벨링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8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8" y="1521993"/>
            <a:ext cx="370934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해양 </a:t>
            </a:r>
            <a:r>
              <a:rPr lang="ko-KR" altLang="en-US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침적쓰레기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객체탐지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</a:t>
            </a:r>
            <a:endParaRPr lang="en-US" altLang="ko-KR" sz="1800" dirty="0" smtClean="0">
              <a:solidFill>
                <a:srgbClr val="688BA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07" y="2438400"/>
            <a:ext cx="5569879" cy="31345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007" y="1998461"/>
            <a:ext cx="3725193" cy="401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7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16075"/>
            <a:ext cx="45861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모델개발 및 학습용 데이터 구축</a:t>
            </a:r>
            <a:endParaRPr lang="ko-KR" altLang="ko-KR" sz="2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6888" y="1037507"/>
            <a:ext cx="3500959" cy="784642"/>
            <a:chOff x="381000" y="3716098"/>
            <a:chExt cx="1561964" cy="78464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1561964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다양한 형태의 데이터 </a:t>
              </a:r>
              <a:r>
                <a:rPr lang="ko-KR" altLang="en-US" sz="22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라벨링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8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8" y="1521993"/>
            <a:ext cx="355546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관광지 소개 다국어 번역 데이터</a:t>
            </a:r>
            <a:endParaRPr lang="en-US" altLang="ko-KR" sz="1800" dirty="0" smtClean="0">
              <a:solidFill>
                <a:srgbClr val="688BA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38400"/>
            <a:ext cx="3570095" cy="36363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2438401"/>
            <a:ext cx="3429000" cy="363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2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16075"/>
            <a:ext cx="45861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AI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모델개발 및 학습용 데이터 구축</a:t>
            </a:r>
            <a:endParaRPr lang="ko-KR" altLang="ko-KR" sz="24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6888" y="1037507"/>
            <a:ext cx="3500959" cy="784642"/>
            <a:chOff x="381000" y="3716098"/>
            <a:chExt cx="1561964" cy="784642"/>
          </a:xfrm>
        </p:grpSpPr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716098"/>
              <a:ext cx="1561964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다양한 형태의 데이터 </a:t>
              </a:r>
              <a:r>
                <a:rPr lang="ko-KR" altLang="en-US" sz="2200" b="1" dirty="0" err="1" smtClean="0">
                  <a:solidFill>
                    <a:srgbClr val="053267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라벨링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19310E2-8A85-44B4-9C41-4B4F28405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8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8" y="1521993"/>
            <a:ext cx="19684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도시소리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</a:t>
            </a:r>
            <a:endParaRPr lang="en-US" altLang="ko-KR" sz="1800" dirty="0" smtClean="0">
              <a:solidFill>
                <a:srgbClr val="688BA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97" y="2895600"/>
            <a:ext cx="1844200" cy="25605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2590800"/>
            <a:ext cx="3353091" cy="27434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1447800"/>
            <a:ext cx="4008467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8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6091248" y="3149232"/>
            <a:ext cx="0" cy="98742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en-US" altLang="ko-KR" sz="5400" b="1" dirty="0" smtClean="0">
                <a:solidFill>
                  <a:srgbClr val="1D1E4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Pre-Trained Model </a:t>
            </a:r>
            <a:endParaRPr lang="ko-KR" altLang="ko-KR" sz="4000" b="1" dirty="0">
              <a:solidFill>
                <a:srgbClr val="1D1E4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6447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81000" y="316075"/>
            <a:ext cx="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Pre-Trained Model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80998" y="1037507"/>
            <a:ext cx="0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사전</a:t>
            </a:r>
            <a:r>
              <a:rPr lang="en-US" altLang="ko-KR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학습된</a:t>
            </a:r>
            <a:r>
              <a:rPr lang="en-US" altLang="ko-KR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모델</a:t>
            </a:r>
            <a:r>
              <a:rPr lang="en-US" altLang="ko-KR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>
          <a:xfrm>
            <a:off x="380998" y="1534954"/>
            <a:ext cx="65" cy="28719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>
          <a:xfrm>
            <a:off x="380999" y="1534954"/>
            <a:ext cx="4464050" cy="41148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•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대규모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데이터를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미리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학습시켜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놓은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모델</a:t>
            </a:r>
            <a:endParaRPr lang="en-US" altLang="ko-KR" sz="18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  <p:pic>
        <p:nvPicPr>
          <p:cNvPr id="7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48412" y="2006008"/>
            <a:ext cx="8786479" cy="47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6091248" y="3149232"/>
            <a:ext cx="0" cy="98742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ko-KR" altLang="en-US" sz="5400" b="1" dirty="0" smtClean="0">
                <a:solidFill>
                  <a:srgbClr val="1D1E4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이미지분류</a:t>
            </a:r>
            <a:r>
              <a:rPr lang="en-US" altLang="ko-KR" sz="5400" b="1" dirty="0" smtClean="0">
                <a:solidFill>
                  <a:srgbClr val="1D1E4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5400" b="1" dirty="0" smtClean="0">
                <a:solidFill>
                  <a:srgbClr val="1D1E4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실습</a:t>
            </a:r>
            <a:endParaRPr lang="ko-KR" altLang="ko-KR" sz="4000" b="1" dirty="0">
              <a:solidFill>
                <a:srgbClr val="1D1E4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6447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/>
          <p:cNvSpPr>
            <a:spLocks noChangeArrowheads="1"/>
          </p:cNvSpPr>
          <p:nvPr/>
        </p:nvSpPr>
        <p:spPr>
          <a:xfrm>
            <a:off x="381000" y="316075"/>
            <a:ext cx="82423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실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습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74" name="Rectangle 11"/>
          <p:cNvSpPr>
            <a:spLocks noChangeArrowheads="1"/>
          </p:cNvSpPr>
          <p:nvPr/>
        </p:nvSpPr>
        <p:spPr>
          <a:xfrm>
            <a:off x="380998" y="1037507"/>
            <a:ext cx="0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가이드라인</a:t>
            </a:r>
            <a:r>
              <a:rPr lang="en-US" altLang="ko-KR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7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9682" y="2250273"/>
            <a:ext cx="8355047" cy="4311562"/>
          </a:xfrm>
          <a:prstGeom prst="rect">
            <a:avLst/>
          </a:prstGeom>
        </p:spPr>
      </p:pic>
      <p:cxnSp>
        <p:nvCxnSpPr>
          <p:cNvPr id="76" name="prstName"/>
          <p:cNvCxnSpPr/>
          <p:nvPr/>
        </p:nvCxnSpPr>
        <p:spPr>
          <a:xfrm rot="5400000">
            <a:off x="473091" y="4375257"/>
            <a:ext cx="4472016" cy="6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prstName"/>
          <p:cNvCxnSpPr/>
          <p:nvPr/>
        </p:nvCxnSpPr>
        <p:spPr>
          <a:xfrm rot="5400000">
            <a:off x="7424409" y="4373987"/>
            <a:ext cx="4472016" cy="6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prstName"/>
          <p:cNvCxnSpPr/>
          <p:nvPr/>
        </p:nvCxnSpPr>
        <p:spPr>
          <a:xfrm rot="5400000">
            <a:off x="5043879" y="4373352"/>
            <a:ext cx="4472016" cy="6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prstName"/>
          <p:cNvCxnSpPr/>
          <p:nvPr/>
        </p:nvCxnSpPr>
        <p:spPr>
          <a:xfrm rot="5400000">
            <a:off x="1863477" y="4374622"/>
            <a:ext cx="4472016" cy="6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11"/>
          <p:cNvSpPr>
            <a:spLocks noChangeArrowheads="1"/>
          </p:cNvSpPr>
          <p:nvPr/>
        </p:nvSpPr>
        <p:spPr>
          <a:xfrm>
            <a:off x="1104899" y="1666562"/>
            <a:ext cx="1223645" cy="41148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데이터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입력</a:t>
            </a:r>
            <a:endParaRPr lang="en-US" altLang="ko-KR" sz="18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  <p:sp>
        <p:nvSpPr>
          <p:cNvPr id="81" name="Rectangle 11"/>
          <p:cNvSpPr>
            <a:spLocks noChangeArrowheads="1"/>
          </p:cNvSpPr>
          <p:nvPr/>
        </p:nvSpPr>
        <p:spPr>
          <a:xfrm>
            <a:off x="2685414" y="1666562"/>
            <a:ext cx="1452245" cy="41148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데이터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전처리</a:t>
            </a:r>
            <a:endParaRPr lang="en-US" altLang="ko-KR" sz="18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  <p:sp>
        <p:nvSpPr>
          <p:cNvPr id="82" name="Rectangle 11"/>
          <p:cNvSpPr>
            <a:spLocks noChangeArrowheads="1"/>
          </p:cNvSpPr>
          <p:nvPr/>
        </p:nvSpPr>
        <p:spPr>
          <a:xfrm>
            <a:off x="5079999" y="1666562"/>
            <a:ext cx="1452245" cy="41148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모델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학습하기</a:t>
            </a:r>
            <a:endParaRPr lang="en-US" altLang="ko-KR" sz="18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  <p:sp>
        <p:nvSpPr>
          <p:cNvPr id="83" name="Rectangle 11"/>
          <p:cNvSpPr>
            <a:spLocks noChangeArrowheads="1"/>
          </p:cNvSpPr>
          <p:nvPr/>
        </p:nvSpPr>
        <p:spPr>
          <a:xfrm>
            <a:off x="7822564" y="1666562"/>
            <a:ext cx="1452245" cy="41148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모델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평가하기</a:t>
            </a:r>
            <a:endParaRPr lang="en-US" altLang="ko-KR" sz="18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>
          <a:xfrm>
            <a:off x="10101081" y="1666562"/>
            <a:ext cx="1452245" cy="41148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모델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예측하기</a:t>
            </a:r>
            <a:endParaRPr lang="en-US" altLang="ko-KR" sz="18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  <p:pic>
        <p:nvPicPr>
          <p:cNvPr id="8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046412" y="2658882"/>
            <a:ext cx="1485337" cy="1664293"/>
          </a:xfrm>
          <a:prstGeom prst="rect">
            <a:avLst/>
          </a:prstGeom>
        </p:spPr>
      </p:pic>
      <p:sp>
        <p:nvSpPr>
          <p:cNvPr id="86" name="Rectangle 11"/>
          <p:cNvSpPr>
            <a:spLocks noChangeArrowheads="1"/>
          </p:cNvSpPr>
          <p:nvPr/>
        </p:nvSpPr>
        <p:spPr>
          <a:xfrm>
            <a:off x="10046471" y="4360232"/>
            <a:ext cx="1506855" cy="41148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고양이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(99.3%)</a:t>
            </a:r>
            <a:endParaRPr lang="en-US" altLang="ko-KR" sz="18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0670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81000" y="316075"/>
            <a:ext cx="82423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실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습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1285574" y="901483"/>
            <a:ext cx="9753600" cy="65849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en-US" altLang="ko-KR" sz="3600" b="1" dirty="0">
                <a:solidFill>
                  <a:srgbClr val="7A7CC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* </a:t>
            </a:r>
            <a:r>
              <a:rPr lang="ko-KR" altLang="en-US" sz="3600" b="1" dirty="0">
                <a:solidFill>
                  <a:srgbClr val="7A7CC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https://teachablemachine.withgoogle.com/</a:t>
            </a:r>
            <a:endParaRPr lang="ko-KR" altLang="ko-KR" sz="4000" b="1" dirty="0">
              <a:solidFill>
                <a:srgbClr val="053267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7 ExtraBold"/>
              <a:ea typeface="에스코어 드림 7 ExtraBold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72037" y="1638804"/>
            <a:ext cx="7780579" cy="4737369"/>
          </a:xfrm>
          <a:prstGeom prst="rect">
            <a:avLst/>
          </a:prstGeom>
          <a:ln>
            <a:solidFill>
              <a:srgbClr val="223B5A">
                <a:alpha val="10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70670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6091248" y="3149232"/>
            <a:ext cx="0" cy="98742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en-US" altLang="ko-KR" sz="5400" b="1" dirty="0" smtClean="0">
                <a:solidFill>
                  <a:srgbClr val="1D1E4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에스코어 드림 7 ExtraBold"/>
                <a:ea typeface="에스코어 드림 7 ExtraBold"/>
              </a:rPr>
              <a:t>ChatGPT</a:t>
            </a:r>
            <a:endParaRPr lang="ko-KR" altLang="ko-KR" sz="4000" b="1" dirty="0">
              <a:solidFill>
                <a:srgbClr val="1D1E4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6447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76888" y="1037507"/>
            <a:ext cx="3154045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의</a:t>
            </a: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이미지</a:t>
            </a: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처리</a:t>
            </a: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방식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81000" y="316075"/>
            <a:ext cx="211455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동작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원리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5718" y="1558925"/>
            <a:ext cx="7888941" cy="505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72" name="Rectangle 11"/>
          <p:cNvSpPr>
            <a:spLocks noChangeArrowheads="1"/>
          </p:cNvSpPr>
          <p:nvPr/>
        </p:nvSpPr>
        <p:spPr>
          <a:xfrm>
            <a:off x="381000" y="316075"/>
            <a:ext cx="124714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hatGPT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74" name="Rectangle 11"/>
          <p:cNvSpPr>
            <a:spLocks noChangeArrowheads="1"/>
          </p:cNvSpPr>
          <p:nvPr/>
        </p:nvSpPr>
        <p:spPr>
          <a:xfrm>
            <a:off x="380999" y="1534954"/>
            <a:ext cx="3823335" cy="123444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•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G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enerative(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생성모델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• Pre-trained(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사전에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학습된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• Transformer(Transformer AI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모델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)</a:t>
            </a:r>
            <a:endParaRPr lang="en-US" altLang="ko-KR" sz="16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  <p:sp>
        <p:nvSpPr>
          <p:cNvPr id="75" name="Rectangle 11"/>
          <p:cNvSpPr>
            <a:spLocks noChangeArrowheads="1"/>
          </p:cNvSpPr>
          <p:nvPr/>
        </p:nvSpPr>
        <p:spPr>
          <a:xfrm>
            <a:off x="380999" y="1037507"/>
            <a:ext cx="5461635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G</a:t>
            </a:r>
            <a:r>
              <a:rPr lang="en-US" altLang="ko-KR" sz="22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PT(Generative Pre-trained Transformer)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76" name="Rectangle 11"/>
          <p:cNvSpPr>
            <a:spLocks noChangeArrowheads="1"/>
          </p:cNvSpPr>
          <p:nvPr/>
        </p:nvSpPr>
        <p:spPr>
          <a:xfrm>
            <a:off x="380999" y="1534954"/>
            <a:ext cx="65" cy="28719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  <p:pic>
        <p:nvPicPr>
          <p:cNvPr id="77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5024" y="3177153"/>
            <a:ext cx="2992630" cy="2517785"/>
          </a:xfrm>
          <a:prstGeom prst="rect">
            <a:avLst/>
          </a:prstGeom>
          <a:ln>
            <a:solidFill>
              <a:schemeClr val="tx1">
                <a:alpha val="100000"/>
              </a:schemeClr>
            </a:solidFill>
          </a:ln>
        </p:spPr>
      </p:pic>
      <p:sp>
        <p:nvSpPr>
          <p:cNvPr id="78" name="Rectangle 11"/>
          <p:cNvSpPr>
            <a:spLocks noChangeArrowheads="1"/>
          </p:cNvSpPr>
          <p:nvPr/>
        </p:nvSpPr>
        <p:spPr>
          <a:xfrm>
            <a:off x="1180079" y="5662719"/>
            <a:ext cx="1433982" cy="41549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&lt; </a:t>
            </a:r>
            <a:r>
              <a:rPr lang="en-US" altLang="ko-KR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Defusion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 &gt;</a:t>
            </a:r>
            <a:endParaRPr lang="en-US" altLang="ko-KR" sz="16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  <p:pic>
        <p:nvPicPr>
          <p:cNvPr id="79" name="그림 3"/>
          <p:cNvPicPr>
            <a:picLocks noChangeAspect="1"/>
          </p:cNvPicPr>
          <p:nvPr/>
        </p:nvPicPr>
        <p:blipFill rotWithShape="1">
          <a:blip r:embed="rId4"/>
          <a:srcRect b="900"/>
          <a:stretch>
            <a:fillRect/>
          </a:stretch>
        </p:blipFill>
        <p:spPr>
          <a:xfrm>
            <a:off x="3745622" y="3177435"/>
            <a:ext cx="3689439" cy="2517643"/>
          </a:xfrm>
          <a:prstGeom prst="rect">
            <a:avLst/>
          </a:prstGeom>
          <a:ln>
            <a:solidFill>
              <a:schemeClr val="tx1">
                <a:alpha val="100000"/>
              </a:schemeClr>
            </a:solidFill>
          </a:ln>
        </p:spPr>
      </p:pic>
      <p:sp>
        <p:nvSpPr>
          <p:cNvPr id="80" name="Rectangle 11"/>
          <p:cNvSpPr>
            <a:spLocks noChangeArrowheads="1"/>
          </p:cNvSpPr>
          <p:nvPr/>
        </p:nvSpPr>
        <p:spPr>
          <a:xfrm>
            <a:off x="5218822" y="5652530"/>
            <a:ext cx="1554208" cy="36926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&lt; DALLE1·2 &gt;</a:t>
            </a:r>
            <a:endParaRPr lang="en-US" altLang="ko-KR" sz="16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  <p:sp>
        <p:nvSpPr>
          <p:cNvPr id="81" name="Rectangle 11"/>
          <p:cNvSpPr>
            <a:spLocks noChangeArrowheads="1"/>
          </p:cNvSpPr>
          <p:nvPr/>
        </p:nvSpPr>
        <p:spPr>
          <a:xfrm>
            <a:off x="2614294" y="6217493"/>
            <a:ext cx="2199640" cy="41148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G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PT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기반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이미지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생성</a:t>
            </a:r>
            <a:endParaRPr lang="en-US" altLang="ko-KR" sz="18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  <p:sp>
        <p:nvSpPr>
          <p:cNvPr id="82" name="Rectangle 11"/>
          <p:cNvSpPr>
            <a:spLocks noChangeArrowheads="1"/>
          </p:cNvSpPr>
          <p:nvPr/>
        </p:nvSpPr>
        <p:spPr>
          <a:xfrm>
            <a:off x="9127814" y="6217493"/>
            <a:ext cx="1971040" cy="41148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G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PT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기반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대화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생성</a:t>
            </a:r>
            <a:endParaRPr lang="en-US" altLang="ko-KR" sz="18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  <p:pic>
        <p:nvPicPr>
          <p:cNvPr id="83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13040" y="1067435"/>
            <a:ext cx="4171566" cy="4965861"/>
          </a:xfrm>
          <a:prstGeom prst="rect">
            <a:avLst/>
          </a:prstGeom>
          <a:ln>
            <a:solidFill>
              <a:schemeClr val="tx1">
                <a:alpha val="10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28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 rotWithShape="1">
          <a:blip r:embed="rId3"/>
          <a:srcRect b="6770"/>
          <a:stretch>
            <a:fillRect/>
          </a:stretch>
        </p:blipFill>
        <p:spPr>
          <a:xfrm>
            <a:off x="7315200" y="794398"/>
            <a:ext cx="4292479" cy="5966112"/>
          </a:xfrm>
          <a:prstGeom prst="rect">
            <a:avLst/>
          </a:prstGeom>
          <a:noFill/>
        </p:spPr>
      </p:pic>
      <p:sp>
        <p:nvSpPr>
          <p:cNvPr id="3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81000" y="316075"/>
            <a:ext cx="124714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hatGPT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>
          <a:xfrm>
            <a:off x="662279" y="2775993"/>
            <a:ext cx="6043321" cy="87197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         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기존                                       개선</a:t>
            </a:r>
            <a:endParaRPr lang="en-US" altLang="ko-KR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/>
              <a:ea typeface="에스코어 드림 4 Regular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데이터의 순차 학습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                 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병렬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(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동시</a:t>
            </a: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)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학습 가능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/>
              <a:ea typeface="에스코어 드림 4 Regular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>
          <a:xfrm>
            <a:off x="756856" y="5237202"/>
            <a:ext cx="5948744" cy="55399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53267"/>
                </a:solidFill>
                <a:latin typeface="에스코어 드림 9 Black"/>
                <a:ea typeface="에스코어 드림 9 Black"/>
              </a:rPr>
              <a:t>대규모 데이터에 대한 학습 속도 및 성능 향상</a:t>
            </a:r>
            <a:endParaRPr lang="en-US" altLang="ko-KR" sz="2400" b="1" dirty="0">
              <a:solidFill>
                <a:srgbClr val="053267"/>
              </a:solidFill>
              <a:latin typeface="에스코어 드림 9 Black"/>
              <a:ea typeface="에스코어 드림 9 Black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>
          <a:xfrm>
            <a:off x="380999" y="1037507"/>
            <a:ext cx="7583805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22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인공지능의 고속 발전에 기여한 트랜스포머</a:t>
            </a:r>
            <a:r>
              <a:rPr lang="en-US" altLang="ko-KR" sz="22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모델 등장</a:t>
            </a:r>
            <a:r>
              <a:rPr lang="en-US" altLang="ko-KR" sz="2200" b="1" dirty="0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(2017)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>
          <a:xfrm>
            <a:off x="380999" y="1534954"/>
            <a:ext cx="65" cy="28719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  <p:sp>
        <p:nvSpPr>
          <p:cNvPr id="9" name="아래쪽 화살표 9"/>
          <p:cNvSpPr/>
          <p:nvPr/>
        </p:nvSpPr>
        <p:spPr>
          <a:xfrm rot="16200000">
            <a:off x="3324407" y="3129203"/>
            <a:ext cx="537446" cy="75196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3C5D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>
          <a:xfrm>
            <a:off x="380999" y="1534954"/>
            <a:ext cx="8249053" cy="74373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•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구글이 트랜스포머 모델을 발표하며 자연어 처리 분야에 혁신적인 방법을 제시</a:t>
            </a:r>
            <a:endParaRPr lang="en-US" altLang="ko-KR" sz="1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/>
              <a:ea typeface="에스코어 드림 4 Regular"/>
            </a:endParaRPr>
          </a:p>
          <a:p>
            <a:pPr lvl="0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B3C5D2"/>
                </a:solidFill>
                <a:latin typeface="에스코어 드림 4 Regular"/>
                <a:ea typeface="에스코어 드림 4 Regular"/>
              </a:rPr>
              <a:t>     </a:t>
            </a:r>
            <a:r>
              <a:rPr lang="ko-KR" altLang="en-US" sz="1600" b="1" dirty="0" smtClean="0">
                <a:solidFill>
                  <a:srgbClr val="688BA6"/>
                </a:solidFill>
                <a:latin typeface="에스코어 드림 4 Regular"/>
                <a:ea typeface="에스코어 드림 4 Regular"/>
              </a:rPr>
              <a:t>＊ 트랜스포머 기반으로 다양한 모델 개발</a:t>
            </a:r>
            <a:r>
              <a:rPr lang="en-US" altLang="ko-KR" sz="1600" b="1" dirty="0" smtClean="0">
                <a:solidFill>
                  <a:srgbClr val="688BA6"/>
                </a:solidFill>
                <a:latin typeface="에스코어 드림 4 Regular"/>
                <a:ea typeface="에스코어 드림 4 Regular"/>
              </a:rPr>
              <a:t>,</a:t>
            </a:r>
            <a:r>
              <a:rPr lang="ko-KR" altLang="en-US" sz="1600" b="1" dirty="0" smtClean="0">
                <a:solidFill>
                  <a:srgbClr val="688BA6"/>
                </a:solidFill>
                <a:latin typeface="에스코어 드림 4 Regular"/>
                <a:ea typeface="에스코어 드림 4 Regular"/>
              </a:rPr>
              <a:t> </a:t>
            </a:r>
            <a:r>
              <a:rPr lang="en-US" altLang="ko-KR" sz="1600" b="1" dirty="0" smtClean="0">
                <a:solidFill>
                  <a:srgbClr val="688BA6"/>
                </a:solidFill>
                <a:latin typeface="에스코어 드림 4 Regular"/>
                <a:ea typeface="에스코어 드림 4 Regular"/>
              </a:rPr>
              <a:t>2017</a:t>
            </a:r>
            <a:r>
              <a:rPr lang="ko-KR" altLang="en-US" sz="1600" b="1" dirty="0" smtClean="0">
                <a:solidFill>
                  <a:srgbClr val="688BA6"/>
                </a:solidFill>
                <a:latin typeface="에스코어 드림 4 Regular"/>
                <a:ea typeface="에스코어 드림 4 Regular"/>
              </a:rPr>
              <a:t>년부터 </a:t>
            </a:r>
            <a:r>
              <a:rPr lang="ko-KR" altLang="en-US" sz="1600" b="1" dirty="0">
                <a:solidFill>
                  <a:srgbClr val="688BA6"/>
                </a:solidFill>
                <a:latin typeface="에스코어 드림 4 Regular"/>
                <a:ea typeface="에스코어 드림 4 Regular"/>
              </a:rPr>
              <a:t>지속 성능 </a:t>
            </a:r>
            <a:r>
              <a:rPr lang="ko-KR" altLang="en-US" sz="1600" b="1" dirty="0" smtClean="0">
                <a:solidFill>
                  <a:srgbClr val="688BA6"/>
                </a:solidFill>
                <a:latin typeface="에스코어 드림 4 Regular"/>
                <a:ea typeface="에스코어 드림 4 Regular"/>
              </a:rPr>
              <a:t>향상</a:t>
            </a:r>
            <a:endParaRPr lang="en-US" altLang="ko-KR" sz="16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  <p:sp>
        <p:nvSpPr>
          <p:cNvPr id="11" name="자유형 11"/>
          <p:cNvSpPr/>
          <p:nvPr/>
        </p:nvSpPr>
        <p:spPr>
          <a:xfrm flipV="1">
            <a:off x="2478266" y="4186504"/>
            <a:ext cx="2274520" cy="669698"/>
          </a:xfrm>
          <a:custGeom>
            <a:avLst/>
            <a:gdLst/>
            <a:ahLst/>
            <a:cxnLst/>
            <a:rect l="l" t="t" r="r" b="b"/>
            <a:pathLst>
              <a:path w="7138415" h="3384967">
                <a:moveTo>
                  <a:pt x="3579435" y="0"/>
                </a:moveTo>
                <a:lnTo>
                  <a:pt x="4608580" y="875588"/>
                </a:lnTo>
                <a:lnTo>
                  <a:pt x="4263802" y="875588"/>
                </a:lnTo>
                <a:lnTo>
                  <a:pt x="4266808" y="983579"/>
                </a:lnTo>
                <a:cubicBezTo>
                  <a:pt x="4349703" y="1947288"/>
                  <a:pt x="5279436" y="3030291"/>
                  <a:pt x="7138415" y="3384967"/>
                </a:cubicBezTo>
                <a:lnTo>
                  <a:pt x="0" y="3384967"/>
                </a:lnTo>
                <a:cubicBezTo>
                  <a:pt x="2006318" y="3043685"/>
                  <a:pt x="2731786" y="1848503"/>
                  <a:pt x="2835662" y="964900"/>
                </a:cubicBezTo>
                <a:lnTo>
                  <a:pt x="2842240" y="875588"/>
                </a:lnTo>
                <a:lnTo>
                  <a:pt x="2529836" y="875588"/>
                </a:lnTo>
                <a:close/>
              </a:path>
            </a:pathLst>
          </a:custGeom>
          <a:gradFill>
            <a:gsLst>
              <a:gs pos="92000">
                <a:schemeClr val="accent1">
                  <a:lumMod val="5000"/>
                  <a:lumOff val="95000"/>
                </a:schemeClr>
              </a:gs>
              <a:gs pos="43000">
                <a:srgbClr val="B0C6E1"/>
              </a:gs>
              <a:gs pos="0">
                <a:srgbClr val="B0C6E1"/>
              </a:gs>
              <a:gs pos="21000">
                <a:schemeClr val="accent1">
                  <a:lumMod val="45000"/>
                  <a:lumOff val="55000"/>
                </a:schemeClr>
              </a:gs>
              <a:gs pos="67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scene3d>
            <a:camera prst="orthographicFront"/>
            <a:lightRig rig="balanced" dir="t">
              <a:rot lat="0" lon="0" rev="18000000"/>
            </a:lightRig>
          </a:scene3d>
          <a:sp3d prstMaterial="metal">
            <a:bevelT w="3175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8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81000" y="316075"/>
            <a:ext cx="124714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hatGPT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4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91275" y="2986595"/>
            <a:ext cx="6110823" cy="2671123"/>
          </a:xfrm>
          <a:prstGeom prst="rect">
            <a:avLst/>
          </a:prstGeom>
        </p:spPr>
      </p:pic>
      <p:grpSp>
        <p:nvGrpSpPr>
          <p:cNvPr id="5" name="그룹 14"/>
          <p:cNvGrpSpPr/>
          <p:nvPr/>
        </p:nvGrpSpPr>
        <p:grpSpPr>
          <a:xfrm>
            <a:off x="376887" y="1037507"/>
            <a:ext cx="8069517" cy="784642"/>
            <a:chOff x="381000" y="3716098"/>
            <a:chExt cx="3600242" cy="784642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>
            <a:xfrm>
              <a:off x="381000" y="3716098"/>
              <a:ext cx="3600242" cy="40626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lvl="0">
                <a:lnSpc>
                  <a:spcPct val="120000"/>
                </a:lnSpc>
              </a:pP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/>
                  <a:ea typeface="에스코어 드림 7 ExtraBold"/>
                </a:rPr>
                <a:t>엄청난 성능을 자랑하는 초거대 언어 </a:t>
              </a:r>
              <a:r>
                <a:rPr lang="en-US" altLang="ko-KR" sz="2200" b="1" dirty="0" smtClean="0">
                  <a:solidFill>
                    <a:srgbClr val="053267"/>
                  </a:solidFill>
                  <a:latin typeface="에스코어 드림 7 ExtraBold"/>
                  <a:ea typeface="에스코어 드림 7 ExtraBold"/>
                </a:rPr>
                <a:t>AI </a:t>
              </a:r>
              <a:r>
                <a:rPr lang="ko-KR" altLang="en-US" sz="2200" b="1" dirty="0" smtClean="0">
                  <a:solidFill>
                    <a:srgbClr val="053267"/>
                  </a:solidFill>
                  <a:latin typeface="에스코어 드림 7 ExtraBold"/>
                  <a:ea typeface="에스코어 드림 7 ExtraBold"/>
                </a:rPr>
                <a:t>발표</a:t>
              </a:r>
              <a:r>
                <a:rPr lang="en-US" altLang="ko-KR" sz="2200" b="1" dirty="0" smtClean="0">
                  <a:solidFill>
                    <a:srgbClr val="053267"/>
                  </a:solidFill>
                  <a:latin typeface="에스코어 드림 7 ExtraBold"/>
                  <a:ea typeface="에스코어 드림 7 ExtraBold"/>
                </a:rPr>
                <a:t>(2018, 2020, 2022)</a:t>
              </a:r>
              <a:endParaRPr lang="ko-KR" altLang="ko-KR" sz="2200" b="1" dirty="0">
                <a:solidFill>
                  <a:srgbClr val="053267"/>
                </a:solidFill>
                <a:latin typeface="에스코어 드림 7 ExtraBold"/>
                <a:ea typeface="에스코어 드림 7 ExtraBold"/>
              </a:endParaRPr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>
            <a:xfrm>
              <a:off x="381000" y="4213545"/>
              <a:ext cx="29" cy="28719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1400" b="1" dirty="0">
                <a:solidFill>
                  <a:srgbClr val="688BA6"/>
                </a:solidFill>
                <a:latin typeface="에스코어 드림 4 Regular"/>
                <a:ea typeface="에스코어 드림 4 Regular"/>
              </a:endParaRPr>
            </a:p>
          </p:txBody>
        </p:sp>
      </p:grpSp>
      <p:pic>
        <p:nvPicPr>
          <p:cNvPr id="8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8560" y="2041634"/>
            <a:ext cx="5473133" cy="4561046"/>
          </a:xfrm>
          <a:prstGeom prst="rect">
            <a:avLst/>
          </a:prstGeom>
        </p:spPr>
      </p:pic>
      <p:sp>
        <p:nvSpPr>
          <p:cNvPr id="9" name="Rectangle 11"/>
          <p:cNvSpPr>
            <a:spLocks noChangeArrowheads="1"/>
          </p:cNvSpPr>
          <p:nvPr/>
        </p:nvSpPr>
        <p:spPr>
          <a:xfrm>
            <a:off x="380999" y="1534954"/>
            <a:ext cx="8136138" cy="41549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•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오픈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AI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에서 자연어 처리를 수행하는 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GPT-1, GPT-2, GPT-3, </a:t>
            </a:r>
            <a:r>
              <a:rPr lang="en-US" altLang="ko-KR" sz="1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ChatGPT</a:t>
            </a:r>
            <a:r>
              <a:rPr lang="en-US" altLang="ko-K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 </a:t>
            </a:r>
            <a:r>
              <a:rPr lang="ko-KR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/>
                <a:ea typeface="에스코어 드림 4 Regular"/>
              </a:rPr>
              <a:t>공개</a:t>
            </a:r>
            <a:endParaRPr lang="en-US" altLang="ko-KR" sz="1600" b="1" dirty="0">
              <a:solidFill>
                <a:srgbClr val="688BA6"/>
              </a:solidFill>
              <a:latin typeface="에스코어 드림 4 Regular"/>
              <a:ea typeface="에스코어 드림 4 Regular"/>
            </a:endParaRPr>
          </a:p>
        </p:txBody>
      </p:sp>
      <p:sp>
        <p:nvSpPr>
          <p:cNvPr id="10" name="TextBox"/>
          <p:cNvSpPr txBox="1"/>
          <p:nvPr/>
        </p:nvSpPr>
        <p:spPr>
          <a:xfrm>
            <a:off x="11149739" y="3066179"/>
            <a:ext cx="436295" cy="327221"/>
          </a:xfrm>
          <a:prstGeom prst="rect">
            <a:avLst/>
          </a:prstGeom>
          <a:solidFill>
            <a:schemeClr val="bg1">
              <a:alpha val="10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TextBox"/>
          <p:cNvSpPr txBox="1"/>
          <p:nvPr/>
        </p:nvSpPr>
        <p:spPr>
          <a:xfrm>
            <a:off x="11124261" y="3042435"/>
            <a:ext cx="5816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/>
              <a:t>L</a:t>
            </a:r>
            <a:r>
              <a:rPr lang="en-US" altLang="ko-KR" sz="1800" b="1"/>
              <a:t>LM</a:t>
            </a:r>
            <a:endParaRPr lang="ko-KR" altLang="en-US" sz="1800" b="1"/>
          </a:p>
        </p:txBody>
      </p:sp>
    </p:spTree>
    <p:extLst>
      <p:ext uri="{BB962C8B-B14F-4D97-AF65-F5344CB8AC3E}">
        <p14:creationId xmlns:p14="http://schemas.microsoft.com/office/powerpoint/2010/main" val="31128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81000" y="316075"/>
            <a:ext cx="124714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hatGPT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36" y="822866"/>
            <a:ext cx="11672120" cy="576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81000" y="316075"/>
            <a:ext cx="124714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hatGPT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3235" y="925612"/>
            <a:ext cx="10929950" cy="56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81000" y="316075"/>
            <a:ext cx="124714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hatGPT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7485" y="822869"/>
            <a:ext cx="11787209" cy="56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81000" y="316075"/>
            <a:ext cx="124714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hatGPT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69696" y="885825"/>
            <a:ext cx="9140953" cy="582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81000" y="316075"/>
            <a:ext cx="124714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hatGPT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6140" y="873125"/>
            <a:ext cx="10486319" cy="59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81000" y="316075"/>
            <a:ext cx="124714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hatGPT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8954" y="933358"/>
            <a:ext cx="9959866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81000" y="316075"/>
            <a:ext cx="124714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hatGPT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521" y="822358"/>
            <a:ext cx="10662348" cy="594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76888" y="1037507"/>
            <a:ext cx="3154045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의</a:t>
            </a: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이미지</a:t>
            </a: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처리</a:t>
            </a: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방식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81000" y="316075"/>
            <a:ext cx="211455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동작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원리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5645" y="1559485"/>
            <a:ext cx="8606116" cy="51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pic>
        <p:nvPicPr>
          <p:cNvPr id="7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1526" y="933359"/>
            <a:ext cx="10726262" cy="5220976"/>
          </a:xfrm>
          <a:prstGeom prst="rect">
            <a:avLst/>
          </a:prstGeom>
        </p:spPr>
      </p:pic>
      <p:sp>
        <p:nvSpPr>
          <p:cNvPr id="75" name="Rectangle 11"/>
          <p:cNvSpPr>
            <a:spLocks noChangeArrowheads="1"/>
          </p:cNvSpPr>
          <p:nvPr/>
        </p:nvSpPr>
        <p:spPr>
          <a:xfrm>
            <a:off x="381000" y="316075"/>
            <a:ext cx="124714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hatGPT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6431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81000" y="316075"/>
            <a:ext cx="124714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hatGPT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2517" y="822784"/>
            <a:ext cx="11051645" cy="57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1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81000" y="316075"/>
            <a:ext cx="124714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hatGPT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0597" y="885825"/>
            <a:ext cx="11388669" cy="562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1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81000" y="316075"/>
            <a:ext cx="1964055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ChatGPT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실습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8925" y="939338"/>
            <a:ext cx="10673887" cy="567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0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0851" y="1020861"/>
            <a:ext cx="11010900" cy="5648325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41" dirty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81000" y="316075"/>
            <a:ext cx="1964055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ChatGPT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한계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663698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">
            <a:extLst>
              <a:ext uri="{FF2B5EF4-FFF2-40B4-BE49-F238E27FC236}">
                <a16:creationId xmlns:a16="http://schemas.microsoft.com/office/drawing/2014/main" id="{A83FFE6C-B6C7-422D-8306-9B2C7959A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688BA6"/>
          </a:solidFill>
          <a:ln>
            <a:noFill/>
          </a:ln>
          <a:extLst/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lstStyle/>
          <a:p>
            <a:endParaRPr lang="ko-KR" altLang="en-US" sz="241" dirty="0"/>
          </a:p>
        </p:txBody>
      </p:sp>
      <p:sp>
        <p:nvSpPr>
          <p:cNvPr id="72" name="Rectangle 11">
            <a:extLst>
              <a:ext uri="{FF2B5EF4-FFF2-40B4-BE49-F238E27FC236}">
                <a16:creationId xmlns:a16="http://schemas.microsoft.com/office/drawing/2014/main" id="{719310E2-8A85-44B4-9C41-4B4F28405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7262" y="2921168"/>
            <a:ext cx="50574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386145"/>
            <a:r>
              <a:rPr lang="ko-KR" altLang="en-US" sz="66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 사 합 </a:t>
            </a:r>
            <a:r>
              <a:rPr lang="ko-KR" altLang="en-US" sz="6600" b="1" dirty="0" err="1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니</a:t>
            </a:r>
            <a:r>
              <a:rPr lang="ko-KR" altLang="en-US" sz="6600" b="1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다</a:t>
            </a:r>
            <a:endParaRPr lang="ko-KR" altLang="ko-KR" sz="66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92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76888" y="1037507"/>
            <a:ext cx="3154045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의</a:t>
            </a: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이미지</a:t>
            </a: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처리</a:t>
            </a: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방식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81000" y="316075"/>
            <a:ext cx="211455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동작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원리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7883" y="1654212"/>
            <a:ext cx="11081565" cy="490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76888" y="1037507"/>
            <a:ext cx="3154045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의</a:t>
            </a: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이미지</a:t>
            </a: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처리</a:t>
            </a:r>
            <a:r>
              <a:rPr lang="en-US" altLang="ko-KR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200" b="1" dirty="0" err="1" smtClean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방식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81000" y="316075"/>
            <a:ext cx="211455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동작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원리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1623" y="1558925"/>
            <a:ext cx="9036423" cy="50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p>
            <a:pPr lvl="0"/>
            <a:endParaRPr lang="ko-KR" altLang="en-US" sz="241" dirty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>
          <a:xfrm>
            <a:off x="376888" y="1037507"/>
            <a:ext cx="4766945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en-US" altLang="ko-KR" sz="2200" b="1" dirty="0">
                <a:solidFill>
                  <a:srgbClr val="0070c0"/>
                </a:solidFill>
              </a:rPr>
              <a:t>Convolutional Neural Networks(CNNs)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8840" y="1784498"/>
            <a:ext cx="10101962" cy="3640942"/>
          </a:xfrm>
          <a:prstGeom prst="rect">
            <a:avLst/>
          </a:prstGeom>
        </p:spPr>
      </p:pic>
      <p:sp>
        <p:nvSpPr>
          <p:cNvPr id="6" name="Rectangle 11"/>
          <p:cNvSpPr>
            <a:spLocks noChangeArrowheads="1"/>
          </p:cNvSpPr>
          <p:nvPr/>
        </p:nvSpPr>
        <p:spPr>
          <a:xfrm>
            <a:off x="381000" y="316075"/>
            <a:ext cx="211455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동작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원리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913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>
          <a:xfrm>
            <a:off x="197882" y="178954"/>
            <a:ext cx="11786823" cy="643575"/>
          </a:xfrm>
          <a:prstGeom prst="rect">
            <a:avLst/>
          </a:prstGeom>
          <a:solidFill>
            <a:srgbClr val="688ba6"/>
          </a:solidFill>
          <a:ln>
            <a:noFill/>
          </a:ln>
        </p:spPr>
        <p:txBody>
          <a:bodyPr vert="horz" wrap="square" lIns="38615" tIns="19307" rIns="38615" bIns="19307" numCol="1" anchor="t" anchorCtr="0" compatLnSpc="1">
            <a:prstTxWarp prst="textNoShape">
              <a:avLst/>
            </a:prstTxWarp>
          </a:bodyPr>
          <a:p>
            <a:pPr lvl="0"/>
            <a:endParaRPr lang="ko-KR" altLang="en-US" sz="241" dirty="0"/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>
          <a:xfrm>
            <a:off x="376888" y="1037507"/>
            <a:ext cx="2376170" cy="40259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en-US" altLang="ko-KR" sz="2200" b="1" dirty="0">
                <a:solidFill>
                  <a:srgbClr val="0070c0"/>
                </a:solidFill>
              </a:rPr>
              <a:t>Convolutional layer</a:t>
            </a:r>
            <a:endParaRPr lang="ko-KR" altLang="ko-KR" sz="2200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4925" y="1654782"/>
            <a:ext cx="10492365" cy="4930990"/>
          </a:xfrm>
          <a:prstGeom prst="rect">
            <a:avLst/>
          </a:prstGeom>
        </p:spPr>
      </p:pic>
      <p:sp>
        <p:nvSpPr>
          <p:cNvPr id="5" name="Rectangle 11"/>
          <p:cNvSpPr>
            <a:spLocks noChangeArrowheads="1"/>
          </p:cNvSpPr>
          <p:nvPr/>
        </p:nvSpPr>
        <p:spPr>
          <a:xfrm>
            <a:off x="381000" y="316075"/>
            <a:ext cx="2114550" cy="36576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386145"/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CNN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동작</a:t>
            </a:r>
            <a:r>
              <a:rPr lang="en-US" altLang="ko-KR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원리</a:t>
            </a:r>
            <a:endParaRPr lang="ko-KR" altLang="ko-KR" sz="2400" b="1" dirty="0">
              <a:solidFill>
                <a:schemeClr val="bg1"/>
              </a:solidFill>
              <a:latin typeface="에스코어 드림 7 ExtraBold"/>
              <a:ea typeface="에스코어 드림 7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913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1386</ep:Words>
  <ep:PresentationFormat>와이드스크린</ep:PresentationFormat>
  <ep:Paragraphs>451</ep:Paragraphs>
  <ep:Slides>55</ep:Slides>
  <ep:Notes>104</ep:Notes>
  <ep:TotalTime>0</ep:TotalTime>
  <ep:HiddenSlides>0</ep:HiddenSlides>
  <ep:MMClips>0</ep:MMClips>
  <ep:HeadingPairs>
    <vt:vector size="4" baseType="variant">
      <vt:variant>
        <vt:lpstr>Themes</vt:lpstr>
      </vt:variant>
      <vt:variant>
        <vt:i4>1</vt:i4>
      </vt:variant>
      <vt:variant>
        <vt:lpstr>Slide Title</vt:lpstr>
      </vt:variant>
      <vt:variant>
        <vt:i4>55</vt:i4>
      </vt:variant>
    </vt:vector>
  </ep:HeadingPairs>
  <ep:TitlesOfParts>
    <vt:vector size="56" baseType="lpstr">
      <vt:lpstr>Office Theme</vt:lpstr>
      <vt:lpstr>PowerPoint 프레젠테이션</vt:lpstr>
      <vt:lpstr>PowerPoint 프레젠테이션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user</dc:creator>
  <cp:lastModifiedBy>HA</cp:lastModifiedBy>
  <dcterms:modified xsi:type="dcterms:W3CDTF">2024-01-17T13:20:01.317</dcterms:modified>
  <cp:revision>4123</cp:revision>
  <dc:title>Slide 1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